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6858000" cy="9906000" type="A4"/>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FEE8E6"/>
    <a:srgbClr val="FF9933"/>
    <a:srgbClr val="F8DD6C"/>
    <a:srgbClr val="CC3300"/>
    <a:srgbClr val="336699"/>
    <a:srgbClr val="99CCFF"/>
    <a:srgbClr val="00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2861" autoAdjust="0"/>
    <p:restoredTop sz="97930" autoAdjust="0"/>
  </p:normalViewPr>
  <p:slideViewPr>
    <p:cSldViewPr>
      <p:cViewPr>
        <p:scale>
          <a:sx n="300" d="100"/>
          <a:sy n="300" d="100"/>
        </p:scale>
        <p:origin x="-59" y="8033"/>
      </p:cViewPr>
      <p:guideLst>
        <p:guide orient="horz" pos="3120"/>
        <p:guide pos="2160"/>
      </p:guideLst>
    </p:cSldViewPr>
  </p:slideViewPr>
  <p:outlineViewPr>
    <p:cViewPr>
      <p:scale>
        <a:sx n="33" d="100"/>
        <a:sy n="33" d="100"/>
      </p:scale>
      <p:origin x="0" y="0"/>
    </p:cViewPr>
  </p:outlineViewPr>
  <p:notesTextViewPr>
    <p:cViewPr>
      <p:scale>
        <a:sx n="100" d="100"/>
        <a:sy n="100" d="100"/>
      </p:scale>
      <p:origin x="0" y="5"/>
    </p:cViewPr>
  </p:notesTextViewPr>
  <p:gridSpacing cx="46085125" cy="4608512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3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3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04965B0-8F98-48C5-9A0B-AC3E5C4E5DF1}"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3076" name="Rectangle 4"/>
          <p:cNvSpPr>
            <a:spLocks noGrp="1" noRot="1" noChangeAspect="1" noChangeArrowheads="1" noTextEdit="1"/>
          </p:cNvSpPr>
          <p:nvPr>
            <p:ph type="sldImg" idx="2"/>
          </p:nvPr>
        </p:nvSpPr>
        <p:spPr bwMode="auto">
          <a:xfrm>
            <a:off x="2241550" y="685800"/>
            <a:ext cx="23749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DC6239E-7A0F-4687-9B4E-AC0000C1A9D3}"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a:ea typeface="+mn-ea"/>
        <a:cs typeface="+mn-cs"/>
      </a:defRPr>
    </a:lvl1pPr>
    <a:lvl2pPr marL="457200" algn="l" rtl="0" eaLnBrk="0" fontAlgn="base" hangingPunct="0">
      <a:spcBef>
        <a:spcPct val="30000"/>
      </a:spcBef>
      <a:spcAft>
        <a:spcPct val="0"/>
      </a:spcAft>
      <a:defRPr sz="1200" kern="1200">
        <a:solidFill>
          <a:schemeClr val="tx1"/>
        </a:solidFill>
        <a:latin typeface="Times"/>
        <a:ea typeface="+mn-ea"/>
        <a:cs typeface="+mn-cs"/>
      </a:defRPr>
    </a:lvl2pPr>
    <a:lvl3pPr marL="914400" algn="l" rtl="0" eaLnBrk="0" fontAlgn="base" hangingPunct="0">
      <a:spcBef>
        <a:spcPct val="30000"/>
      </a:spcBef>
      <a:spcAft>
        <a:spcPct val="0"/>
      </a:spcAft>
      <a:defRPr sz="1200" kern="1200">
        <a:solidFill>
          <a:schemeClr val="tx1"/>
        </a:solidFill>
        <a:latin typeface="Times"/>
        <a:ea typeface="+mn-ea"/>
        <a:cs typeface="+mn-cs"/>
      </a:defRPr>
    </a:lvl3pPr>
    <a:lvl4pPr marL="1371600" algn="l" rtl="0" eaLnBrk="0" fontAlgn="base" hangingPunct="0">
      <a:spcBef>
        <a:spcPct val="30000"/>
      </a:spcBef>
      <a:spcAft>
        <a:spcPct val="0"/>
      </a:spcAft>
      <a:defRPr sz="1200" kern="1200">
        <a:solidFill>
          <a:schemeClr val="tx1"/>
        </a:solidFill>
        <a:latin typeface="Times"/>
        <a:ea typeface="+mn-ea"/>
        <a:cs typeface="+mn-cs"/>
      </a:defRPr>
    </a:lvl4pPr>
    <a:lvl5pPr marL="1828800" algn="l" rtl="0" eaLnBrk="0" fontAlgn="base" hangingPunct="0">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8B98B14E-CE40-4D3C-A3D0-6B3465666957}" type="slidenum">
              <a:rPr lang="en-GB" smtClean="0"/>
              <a:pPr/>
              <a:t>1</a:t>
            </a:fld>
            <a:endParaRPr lang="en-GB" smtClean="0"/>
          </a:p>
        </p:txBody>
      </p:sp>
      <p:sp>
        <p:nvSpPr>
          <p:cNvPr id="4099" name="Rectangle 2"/>
          <p:cNvSpPr>
            <a:spLocks noGrp="1" noRot="1" noChangeAspect="1" noChangeArrowheads="1" noTextEdit="1"/>
          </p:cNvSpPr>
          <p:nvPr>
            <p:ph type="sldImg"/>
          </p:nvPr>
        </p:nvSpPr>
        <p:spPr>
          <a:xfrm>
            <a:off x="2241550" y="685800"/>
            <a:ext cx="2374900" cy="3429000"/>
          </a:xfrm>
          <a:ln/>
        </p:spPr>
      </p:sp>
      <p:sp>
        <p:nvSpPr>
          <p:cNvPr id="4100"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3076708"/>
            <a:ext cx="5829300" cy="2123942"/>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613400"/>
            <a:ext cx="4800600" cy="253153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FF28AC-BD3A-43DC-BAE9-9CD4166770E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526BFA-A5DA-450D-8C02-23228CAA457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886326" y="880533"/>
            <a:ext cx="1457325" cy="79248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14351" y="880533"/>
            <a:ext cx="4219575" cy="7924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600E086-7F16-41A3-91AA-D989C835352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E4183-1B2D-4D67-BAB5-AFF0DA5FF40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338" y="6364949"/>
            <a:ext cx="5829300" cy="1967442"/>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338" y="4198012"/>
            <a:ext cx="5829300" cy="216693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41CFE7-B15B-408E-AD9D-C0E3654C9EF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514350" y="286173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505200" y="286173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33F3BA6-03B0-426E-902B-2245C62BE6F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97272"/>
            <a:ext cx="6172200" cy="1651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216812"/>
            <a:ext cx="3030538" cy="9252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3142060"/>
            <a:ext cx="3030538" cy="57062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4564" y="2216812"/>
            <a:ext cx="3030537" cy="9252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4564" y="3142060"/>
            <a:ext cx="3030537" cy="57062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F183947-24C3-4E71-BC00-653C8E55875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E24424E-C052-4906-9BCB-C3D0AE153D9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26BC148-C8C5-4FD6-A93D-A705D235A4E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93833"/>
            <a:ext cx="2255838" cy="1678517"/>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8" y="393833"/>
            <a:ext cx="3833812" cy="845449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2072350"/>
            <a:ext cx="2255838" cy="677597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9868E97-78A7-4F6A-8569-AC4524F52F5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613" y="6934200"/>
            <a:ext cx="4114800" cy="81862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613" y="885693"/>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344613" y="7752821"/>
            <a:ext cx="4114800" cy="116257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7F92D71-1CB5-4977-A181-47248C3C806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80533"/>
            <a:ext cx="5829300" cy="1651000"/>
          </a:xfrm>
          <a:prstGeom prst="rect">
            <a:avLst/>
          </a:prstGeom>
          <a:noFill/>
          <a:ln w="9525">
            <a:noFill/>
            <a:miter lim="800000"/>
            <a:headEnd/>
            <a:tailEnd/>
          </a:ln>
        </p:spPr>
        <p:txBody>
          <a:bodyPr vert="horz" wrap="square" lIns="91435" tIns="45718" rIns="91435" bIns="4571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14350" y="2861733"/>
            <a:ext cx="5829300" cy="5943600"/>
          </a:xfrm>
          <a:prstGeom prst="rect">
            <a:avLst/>
          </a:prstGeom>
          <a:noFill/>
          <a:ln w="9525">
            <a:noFill/>
            <a:miter lim="800000"/>
            <a:headEnd/>
            <a:tailEnd/>
          </a:ln>
        </p:spPr>
        <p:txBody>
          <a:bodyPr vert="horz" wrap="square" lIns="91435" tIns="45718" rIns="91435" bIns="4571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514350" y="9025467"/>
            <a:ext cx="1428750" cy="6604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2343150" y="9025467"/>
            <a:ext cx="2171700" cy="6604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4914900" y="9025467"/>
            <a:ext cx="1428750" cy="6604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r">
              <a:defRPr sz="1400"/>
            </a:lvl1pPr>
          </a:lstStyle>
          <a:p>
            <a:pPr>
              <a:defRPr/>
            </a:pPr>
            <a:fld id="{78557C49-8063-488E-9180-2180D86966E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a:defRPr>
      </a:lvl2pPr>
      <a:lvl3pPr algn="ctr" rtl="0" eaLnBrk="0" fontAlgn="base" hangingPunct="0">
        <a:spcBef>
          <a:spcPct val="0"/>
        </a:spcBef>
        <a:spcAft>
          <a:spcPct val="0"/>
        </a:spcAft>
        <a:defRPr sz="4400">
          <a:solidFill>
            <a:schemeClr val="tx2"/>
          </a:solidFill>
          <a:latin typeface="Times"/>
        </a:defRPr>
      </a:lvl3pPr>
      <a:lvl4pPr algn="ctr" rtl="0" eaLnBrk="0" fontAlgn="base" hangingPunct="0">
        <a:spcBef>
          <a:spcPct val="0"/>
        </a:spcBef>
        <a:spcAft>
          <a:spcPct val="0"/>
        </a:spcAft>
        <a:defRPr sz="4400">
          <a:solidFill>
            <a:schemeClr val="tx2"/>
          </a:solidFill>
          <a:latin typeface="Times"/>
        </a:defRPr>
      </a:lvl4pPr>
      <a:lvl5pPr algn="ctr" rtl="0" eaLnBrk="0" fontAlgn="base" hangingPunct="0">
        <a:spcBef>
          <a:spcPct val="0"/>
        </a:spcBef>
        <a:spcAft>
          <a:spcPct val="0"/>
        </a:spcAft>
        <a:defRPr sz="4400">
          <a:solidFill>
            <a:schemeClr val="tx2"/>
          </a:solidFill>
          <a:latin typeface="Times"/>
        </a:defRPr>
      </a:lvl5pPr>
      <a:lvl6pPr marL="457200" algn="ctr" rtl="0" fontAlgn="base">
        <a:spcBef>
          <a:spcPct val="0"/>
        </a:spcBef>
        <a:spcAft>
          <a:spcPct val="0"/>
        </a:spcAft>
        <a:defRPr sz="4400">
          <a:solidFill>
            <a:schemeClr val="tx2"/>
          </a:solidFill>
          <a:latin typeface="Times"/>
        </a:defRPr>
      </a:lvl6pPr>
      <a:lvl7pPr marL="914400" algn="ctr" rtl="0" fontAlgn="base">
        <a:spcBef>
          <a:spcPct val="0"/>
        </a:spcBef>
        <a:spcAft>
          <a:spcPct val="0"/>
        </a:spcAft>
        <a:defRPr sz="4400">
          <a:solidFill>
            <a:schemeClr val="tx2"/>
          </a:solidFill>
          <a:latin typeface="Times"/>
        </a:defRPr>
      </a:lvl7pPr>
      <a:lvl8pPr marL="1371600" algn="ctr" rtl="0" fontAlgn="base">
        <a:spcBef>
          <a:spcPct val="0"/>
        </a:spcBef>
        <a:spcAft>
          <a:spcPct val="0"/>
        </a:spcAft>
        <a:defRPr sz="4400">
          <a:solidFill>
            <a:schemeClr val="tx2"/>
          </a:solidFill>
          <a:latin typeface="Times"/>
        </a:defRPr>
      </a:lvl8pPr>
      <a:lvl9pPr marL="1828800" algn="ctr" rtl="0" fontAlgn="base">
        <a:spcBef>
          <a:spcPct val="0"/>
        </a:spcBef>
        <a:spcAft>
          <a:spcPct val="0"/>
        </a:spcAft>
        <a:defRPr sz="4400">
          <a:solidFill>
            <a:schemeClr val="tx2"/>
          </a:solidFill>
          <a:latin typeface="Times"/>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emf"/><Relationship Id="rId18" Type="http://schemas.openxmlformats.org/officeDocument/2006/relationships/image" Target="../media/image15.emf"/><Relationship Id="rId26" Type="http://schemas.openxmlformats.org/officeDocument/2006/relationships/image" Target="../media/image23.png"/><Relationship Id="rId3" Type="http://schemas.openxmlformats.org/officeDocument/2006/relationships/hyperlink" Target="mailto:sherdim@mail.ru" TargetMode="External"/><Relationship Id="rId21" Type="http://schemas.openxmlformats.org/officeDocument/2006/relationships/image" Target="../media/image18.emf"/><Relationship Id="rId7" Type="http://schemas.openxmlformats.org/officeDocument/2006/relationships/image" Target="../media/image4.png"/><Relationship Id="rId12" Type="http://schemas.openxmlformats.org/officeDocument/2006/relationships/image" Target="../media/image9.emf"/><Relationship Id="rId17" Type="http://schemas.openxmlformats.org/officeDocument/2006/relationships/image" Target="../media/image14.emf"/><Relationship Id="rId25" Type="http://schemas.openxmlformats.org/officeDocument/2006/relationships/image" Target="../media/image22.emf"/><Relationship Id="rId2" Type="http://schemas.openxmlformats.org/officeDocument/2006/relationships/notesSlide" Target="../notesSlides/notesSlide1.xml"/><Relationship Id="rId16" Type="http://schemas.openxmlformats.org/officeDocument/2006/relationships/image" Target="../media/image13.emf"/><Relationship Id="rId20" Type="http://schemas.openxmlformats.org/officeDocument/2006/relationships/image" Target="../media/image17.emf"/><Relationship Id="rId29" Type="http://schemas.openxmlformats.org/officeDocument/2006/relationships/image" Target="../media/image26.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png"/><Relationship Id="rId24" Type="http://schemas.openxmlformats.org/officeDocument/2006/relationships/image" Target="../media/image21.emf"/><Relationship Id="rId5" Type="http://schemas.openxmlformats.org/officeDocument/2006/relationships/image" Target="../media/image2.emf"/><Relationship Id="rId15" Type="http://schemas.openxmlformats.org/officeDocument/2006/relationships/image" Target="../media/image12.emf"/><Relationship Id="rId23" Type="http://schemas.openxmlformats.org/officeDocument/2006/relationships/image" Target="../media/image20.emf"/><Relationship Id="rId28" Type="http://schemas.openxmlformats.org/officeDocument/2006/relationships/image" Target="../media/image25.png"/><Relationship Id="rId10" Type="http://schemas.openxmlformats.org/officeDocument/2006/relationships/image" Target="../media/image7.png"/><Relationship Id="rId19" Type="http://schemas.openxmlformats.org/officeDocument/2006/relationships/image" Target="../media/image16.emf"/><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emf"/><Relationship Id="rId22" Type="http://schemas.openxmlformats.org/officeDocument/2006/relationships/image" Target="../media/image19.emf"/><Relationship Id="rId27" Type="http://schemas.openxmlformats.org/officeDocument/2006/relationships/image" Target="../media/image24.png"/><Relationship Id="rId30" Type="http://schemas.openxmlformats.org/officeDocument/2006/relationships/image" Target="../media/image27.e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8DD6C"/>
            </a:gs>
            <a:gs pos="75000">
              <a:srgbClr val="FF9933"/>
            </a:gs>
            <a:gs pos="100000">
              <a:srgbClr val="FFC000"/>
            </a:gs>
          </a:gsLst>
          <a:path path="circle">
            <a:fillToRect r="100000" b="100000"/>
          </a:path>
          <a:tileRect l="-100000" t="-100000"/>
        </a:gradFill>
        <a:effectLst/>
      </p:bgPr>
    </p:bg>
    <p:spTree>
      <p:nvGrpSpPr>
        <p:cNvPr id="1" name=""/>
        <p:cNvGrpSpPr/>
        <p:nvPr/>
      </p:nvGrpSpPr>
      <p:grpSpPr>
        <a:xfrm>
          <a:off x="0" y="0"/>
          <a:ext cx="0" cy="0"/>
          <a:chOff x="0" y="0"/>
          <a:chExt cx="0" cy="0"/>
        </a:xfrm>
      </p:grpSpPr>
      <p:grpSp>
        <p:nvGrpSpPr>
          <p:cNvPr id="210" name="Группа 209"/>
          <p:cNvGrpSpPr/>
          <p:nvPr/>
        </p:nvGrpSpPr>
        <p:grpSpPr>
          <a:xfrm>
            <a:off x="4584700" y="4330700"/>
            <a:ext cx="2119313" cy="2027973"/>
            <a:chOff x="139700" y="1702594"/>
            <a:chExt cx="2074863" cy="3559969"/>
          </a:xfrm>
        </p:grpSpPr>
        <p:sp>
          <p:nvSpPr>
            <p:cNvPr id="211" name="Прямоугольник 54"/>
            <p:cNvSpPr>
              <a:spLocks noChangeArrowheads="1"/>
            </p:cNvSpPr>
            <p:nvPr/>
          </p:nvSpPr>
          <p:spPr bwMode="auto">
            <a:xfrm>
              <a:off x="142875" y="1702594"/>
              <a:ext cx="2071688" cy="3559969"/>
            </a:xfrm>
            <a:prstGeom prst="rect">
              <a:avLst/>
            </a:prstGeom>
            <a:gradFill flip="none" rotWithShape="1">
              <a:gsLst>
                <a:gs pos="0">
                  <a:srgbClr val="FBEAC7">
                    <a:alpha val="12000"/>
                  </a:srgbClr>
                </a:gs>
                <a:gs pos="17999">
                  <a:srgbClr val="FEE8E6"/>
                </a:gs>
                <a:gs pos="63000">
                  <a:srgbClr val="FEE8E6">
                    <a:alpha val="67000"/>
                  </a:srgbClr>
                </a:gs>
                <a:gs pos="90000">
                  <a:srgbClr val="FBD49C">
                    <a:alpha val="11000"/>
                  </a:srgbClr>
                </a:gs>
              </a:gsLst>
              <a:lin ang="8100000" scaled="1"/>
              <a:tileRect/>
            </a:gradFill>
            <a:ln w="9525" algn="ctr">
              <a:noFill/>
              <a:round/>
              <a:headEnd/>
              <a:tailEnd/>
            </a:ln>
          </p:spPr>
          <p:txBody>
            <a:bodyPr/>
            <a:lstStyle/>
            <a:p>
              <a:pPr indent="357188"/>
              <a:r>
                <a:rPr lang="en-US" sz="1600" dirty="0" smtClean="0">
                  <a:latin typeface="+mj-lt"/>
                </a:rPr>
                <a:t>Individual data</a:t>
              </a:r>
              <a:endParaRPr lang="ru-RU" sz="1600" dirty="0">
                <a:latin typeface="+mj-lt"/>
              </a:endParaRPr>
            </a:p>
          </p:txBody>
        </p:sp>
        <p:sp>
          <p:nvSpPr>
            <p:cNvPr id="212" name="Прямоугольник 211"/>
            <p:cNvSpPr/>
            <p:nvPr/>
          </p:nvSpPr>
          <p:spPr>
            <a:xfrm>
              <a:off x="139700" y="1708150"/>
              <a:ext cx="400050" cy="369332"/>
            </a:xfrm>
            <a:prstGeom prst="rect">
              <a:avLst/>
            </a:prstGeom>
            <a:noFill/>
          </p:spPr>
          <p:txBody>
            <a:bodyPr wrap="square" lIns="0" tIns="0" rIns="0" bIns="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sym typeface="Wingdings"/>
                </a:rPr>
                <a:t></a:t>
              </a:r>
              <a:endParaRPr lang="ru-RU"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grpSp>
      <p:grpSp>
        <p:nvGrpSpPr>
          <p:cNvPr id="198" name="Группа 197"/>
          <p:cNvGrpSpPr/>
          <p:nvPr/>
        </p:nvGrpSpPr>
        <p:grpSpPr>
          <a:xfrm>
            <a:off x="2362200" y="4330700"/>
            <a:ext cx="2074863" cy="1511300"/>
            <a:chOff x="139700" y="1702594"/>
            <a:chExt cx="2074863" cy="3559969"/>
          </a:xfrm>
        </p:grpSpPr>
        <p:sp>
          <p:nvSpPr>
            <p:cNvPr id="199" name="Прямоугольник 54"/>
            <p:cNvSpPr>
              <a:spLocks noChangeArrowheads="1"/>
            </p:cNvSpPr>
            <p:nvPr/>
          </p:nvSpPr>
          <p:spPr bwMode="auto">
            <a:xfrm>
              <a:off x="142875" y="1702594"/>
              <a:ext cx="2071688" cy="3559969"/>
            </a:xfrm>
            <a:prstGeom prst="rect">
              <a:avLst/>
            </a:prstGeom>
            <a:gradFill flip="none" rotWithShape="1">
              <a:gsLst>
                <a:gs pos="0">
                  <a:srgbClr val="FBEAC7">
                    <a:alpha val="12000"/>
                  </a:srgbClr>
                </a:gs>
                <a:gs pos="17999">
                  <a:srgbClr val="FEE8E6"/>
                </a:gs>
                <a:gs pos="63000">
                  <a:srgbClr val="FEE8E6">
                    <a:alpha val="67000"/>
                  </a:srgbClr>
                </a:gs>
                <a:gs pos="90000">
                  <a:srgbClr val="FBD49C">
                    <a:alpha val="11000"/>
                  </a:srgbClr>
                </a:gs>
              </a:gsLst>
              <a:lin ang="8100000" scaled="1"/>
              <a:tileRect/>
            </a:gradFill>
            <a:ln w="9525" algn="ctr">
              <a:noFill/>
              <a:round/>
              <a:headEnd/>
              <a:tailEnd/>
            </a:ln>
          </p:spPr>
          <p:txBody>
            <a:bodyPr/>
            <a:lstStyle/>
            <a:p>
              <a:pPr indent="357188"/>
              <a:endParaRPr lang="ru-RU" sz="1600" dirty="0">
                <a:latin typeface="+mj-lt"/>
              </a:endParaRPr>
            </a:p>
          </p:txBody>
        </p:sp>
        <p:sp>
          <p:nvSpPr>
            <p:cNvPr id="200" name="Прямоугольник 199"/>
            <p:cNvSpPr/>
            <p:nvPr/>
          </p:nvSpPr>
          <p:spPr>
            <a:xfrm>
              <a:off x="139700" y="1708150"/>
              <a:ext cx="400050" cy="845130"/>
            </a:xfrm>
            <a:prstGeom prst="rect">
              <a:avLst/>
            </a:prstGeom>
            <a:noFill/>
          </p:spPr>
          <p:txBody>
            <a:bodyPr wrap="square" lIns="0" tIns="0" rIns="0" bIns="0">
              <a:spAutoFit/>
              <a:scene3d>
                <a:camera prst="orthographicFront"/>
                <a:lightRig rig="glow" dir="tl">
                  <a:rot lat="0" lon="0" rev="5400000"/>
                </a:lightRig>
              </a:scene3d>
              <a:sp3d contourW="12700">
                <a:bevelT w="25400" h="25400"/>
                <a:contourClr>
                  <a:schemeClr val="accent6">
                    <a:shade val="73000"/>
                  </a:schemeClr>
                </a:contourClr>
              </a:sp3d>
            </a:bodyPr>
            <a:lstStyle/>
            <a:p>
              <a:pPr algn="ctr"/>
              <a:endParaRPr lang="ru-RU"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grpSp>
      <p:grpSp>
        <p:nvGrpSpPr>
          <p:cNvPr id="177" name="Группа 176"/>
          <p:cNvGrpSpPr/>
          <p:nvPr/>
        </p:nvGrpSpPr>
        <p:grpSpPr>
          <a:xfrm>
            <a:off x="2362200" y="5930900"/>
            <a:ext cx="2089150" cy="3244850"/>
            <a:chOff x="139700" y="1702594"/>
            <a:chExt cx="2074863" cy="3559969"/>
          </a:xfrm>
        </p:grpSpPr>
        <p:sp>
          <p:nvSpPr>
            <p:cNvPr id="178" name="Прямоугольник 54"/>
            <p:cNvSpPr>
              <a:spLocks noChangeArrowheads="1"/>
            </p:cNvSpPr>
            <p:nvPr/>
          </p:nvSpPr>
          <p:spPr bwMode="auto">
            <a:xfrm>
              <a:off x="142875" y="1702594"/>
              <a:ext cx="2071688" cy="3559969"/>
            </a:xfrm>
            <a:prstGeom prst="rect">
              <a:avLst/>
            </a:prstGeom>
            <a:gradFill flip="none" rotWithShape="1">
              <a:gsLst>
                <a:gs pos="0">
                  <a:srgbClr val="FBEAC7">
                    <a:alpha val="12000"/>
                  </a:srgbClr>
                </a:gs>
                <a:gs pos="17999">
                  <a:srgbClr val="FEE8E6"/>
                </a:gs>
                <a:gs pos="63000">
                  <a:srgbClr val="FEE8E6">
                    <a:alpha val="67000"/>
                  </a:srgbClr>
                </a:gs>
                <a:gs pos="90000">
                  <a:srgbClr val="FBD49C">
                    <a:alpha val="11000"/>
                  </a:srgbClr>
                </a:gs>
              </a:gsLst>
              <a:lin ang="8100000" scaled="1"/>
              <a:tileRect/>
            </a:gradFill>
            <a:ln w="9525" algn="ctr">
              <a:noFill/>
              <a:round/>
              <a:headEnd/>
              <a:tailEnd/>
            </a:ln>
          </p:spPr>
          <p:txBody>
            <a:bodyPr/>
            <a:lstStyle/>
            <a:p>
              <a:pPr indent="357188"/>
              <a:r>
                <a:rPr lang="en-US" sz="1600" dirty="0" smtClean="0">
                  <a:latin typeface="+mj-lt"/>
                </a:rPr>
                <a:t>Dynamics of CT</a:t>
              </a:r>
              <a:endParaRPr lang="ru-RU" sz="1600" dirty="0">
                <a:latin typeface="+mj-lt"/>
              </a:endParaRPr>
            </a:p>
          </p:txBody>
        </p:sp>
        <p:sp>
          <p:nvSpPr>
            <p:cNvPr id="179" name="Прямоугольник 178"/>
            <p:cNvSpPr/>
            <p:nvPr/>
          </p:nvSpPr>
          <p:spPr>
            <a:xfrm>
              <a:off x="139700" y="1708150"/>
              <a:ext cx="400050" cy="369332"/>
            </a:xfrm>
            <a:prstGeom prst="rect">
              <a:avLst/>
            </a:prstGeom>
            <a:noFill/>
          </p:spPr>
          <p:txBody>
            <a:bodyPr wrap="square" lIns="0" tIns="0" rIns="0" bIns="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sym typeface="Wingdings"/>
                </a:rPr>
                <a:t></a:t>
              </a:r>
              <a:endParaRPr lang="ru-RU"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grpSp>
      <p:grpSp>
        <p:nvGrpSpPr>
          <p:cNvPr id="151" name="Группа 150"/>
          <p:cNvGrpSpPr/>
          <p:nvPr/>
        </p:nvGrpSpPr>
        <p:grpSpPr>
          <a:xfrm>
            <a:off x="4584700" y="6477620"/>
            <a:ext cx="2119313" cy="2698130"/>
            <a:chOff x="139700" y="1702594"/>
            <a:chExt cx="2074863" cy="3559969"/>
          </a:xfrm>
        </p:grpSpPr>
        <p:sp>
          <p:nvSpPr>
            <p:cNvPr id="152" name="Прямоугольник 54"/>
            <p:cNvSpPr>
              <a:spLocks noChangeArrowheads="1"/>
            </p:cNvSpPr>
            <p:nvPr/>
          </p:nvSpPr>
          <p:spPr bwMode="auto">
            <a:xfrm>
              <a:off x="142875" y="1702594"/>
              <a:ext cx="2071688" cy="3559969"/>
            </a:xfrm>
            <a:prstGeom prst="rect">
              <a:avLst/>
            </a:prstGeom>
            <a:gradFill flip="none" rotWithShape="1">
              <a:gsLst>
                <a:gs pos="0">
                  <a:srgbClr val="FBEAC7">
                    <a:alpha val="12000"/>
                  </a:srgbClr>
                </a:gs>
                <a:gs pos="17999">
                  <a:srgbClr val="FEE8E6"/>
                </a:gs>
                <a:gs pos="63000">
                  <a:srgbClr val="FEE8E6">
                    <a:alpha val="67000"/>
                  </a:srgbClr>
                </a:gs>
                <a:gs pos="90000">
                  <a:srgbClr val="FBD49C">
                    <a:alpha val="11000"/>
                  </a:srgbClr>
                </a:gs>
              </a:gsLst>
              <a:lin ang="8100000" scaled="1"/>
              <a:tileRect/>
            </a:gradFill>
            <a:ln w="9525" algn="ctr">
              <a:noFill/>
              <a:round/>
              <a:headEnd/>
              <a:tailEnd/>
            </a:ln>
          </p:spPr>
          <p:txBody>
            <a:bodyPr/>
            <a:lstStyle/>
            <a:p>
              <a:pPr indent="357188"/>
              <a:r>
                <a:rPr lang="en-US" sz="1600" dirty="0" smtClean="0">
                  <a:latin typeface="+mj-lt"/>
                </a:rPr>
                <a:t>Discussion</a:t>
              </a:r>
              <a:endParaRPr lang="ru-RU" sz="1600" dirty="0">
                <a:latin typeface="+mj-lt"/>
              </a:endParaRPr>
            </a:p>
          </p:txBody>
        </p:sp>
        <p:sp>
          <p:nvSpPr>
            <p:cNvPr id="153" name="Прямоугольник 152"/>
            <p:cNvSpPr/>
            <p:nvPr/>
          </p:nvSpPr>
          <p:spPr>
            <a:xfrm>
              <a:off x="139700" y="1708150"/>
              <a:ext cx="400050" cy="369332"/>
            </a:xfrm>
            <a:prstGeom prst="rect">
              <a:avLst/>
            </a:prstGeom>
            <a:noFill/>
          </p:spPr>
          <p:txBody>
            <a:bodyPr wrap="square" lIns="0" tIns="0" rIns="0" bIns="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sym typeface="Wingdings"/>
                </a:rPr>
                <a:t></a:t>
              </a:r>
              <a:endParaRPr lang="ru-RU"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grpSp>
      <p:grpSp>
        <p:nvGrpSpPr>
          <p:cNvPr id="148" name="Группа 147"/>
          <p:cNvGrpSpPr/>
          <p:nvPr/>
        </p:nvGrpSpPr>
        <p:grpSpPr>
          <a:xfrm>
            <a:off x="2362200" y="1708150"/>
            <a:ext cx="4356100" cy="2533650"/>
            <a:chOff x="139700" y="1702594"/>
            <a:chExt cx="2074863" cy="3559969"/>
          </a:xfrm>
        </p:grpSpPr>
        <p:sp>
          <p:nvSpPr>
            <p:cNvPr id="149" name="Прямоугольник 54"/>
            <p:cNvSpPr>
              <a:spLocks noChangeArrowheads="1"/>
            </p:cNvSpPr>
            <p:nvPr/>
          </p:nvSpPr>
          <p:spPr bwMode="auto">
            <a:xfrm>
              <a:off x="142875" y="1702594"/>
              <a:ext cx="2071688" cy="3559969"/>
            </a:xfrm>
            <a:prstGeom prst="rect">
              <a:avLst/>
            </a:prstGeom>
            <a:gradFill flip="none" rotWithShape="1">
              <a:gsLst>
                <a:gs pos="0">
                  <a:srgbClr val="FBEAC7">
                    <a:alpha val="12000"/>
                  </a:srgbClr>
                </a:gs>
                <a:gs pos="17999">
                  <a:srgbClr val="FEE8E6"/>
                </a:gs>
                <a:gs pos="63000">
                  <a:srgbClr val="FEE8E6">
                    <a:alpha val="67000"/>
                  </a:srgbClr>
                </a:gs>
                <a:gs pos="90000">
                  <a:srgbClr val="FBD49C">
                    <a:alpha val="11000"/>
                  </a:srgbClr>
                </a:gs>
              </a:gsLst>
              <a:lin ang="8100000" scaled="1"/>
              <a:tileRect/>
            </a:gradFill>
            <a:ln w="9525" algn="ctr">
              <a:noFill/>
              <a:round/>
              <a:headEnd/>
              <a:tailEnd/>
            </a:ln>
          </p:spPr>
          <p:txBody>
            <a:bodyPr/>
            <a:lstStyle/>
            <a:p>
              <a:pPr indent="357188"/>
              <a:r>
                <a:rPr lang="en-US" sz="1600" dirty="0" smtClean="0">
                  <a:latin typeface="+mj-lt"/>
                </a:rPr>
                <a:t>Brain activation by CT level</a:t>
              </a:r>
              <a:endParaRPr lang="ru-RU" sz="1600" dirty="0">
                <a:latin typeface="+mj-lt"/>
              </a:endParaRPr>
            </a:p>
          </p:txBody>
        </p:sp>
        <p:sp>
          <p:nvSpPr>
            <p:cNvPr id="150" name="Прямоугольник 149"/>
            <p:cNvSpPr/>
            <p:nvPr/>
          </p:nvSpPr>
          <p:spPr>
            <a:xfrm>
              <a:off x="139700" y="1708150"/>
              <a:ext cx="190548" cy="627683"/>
            </a:xfrm>
            <a:prstGeom prst="rect">
              <a:avLst/>
            </a:prstGeom>
            <a:noFill/>
          </p:spPr>
          <p:txBody>
            <a:bodyPr wrap="square" lIns="0" tIns="0" rIns="0" bIns="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sym typeface="Wingdings"/>
                </a:rPr>
                <a:t></a:t>
              </a:r>
              <a:endParaRPr lang="ru-RU"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grpSp>
      <p:grpSp>
        <p:nvGrpSpPr>
          <p:cNvPr id="66" name="Группа 65"/>
          <p:cNvGrpSpPr/>
          <p:nvPr/>
        </p:nvGrpSpPr>
        <p:grpSpPr>
          <a:xfrm>
            <a:off x="139700" y="1702595"/>
            <a:ext cx="2074863" cy="1872455"/>
            <a:chOff x="139700" y="1702594"/>
            <a:chExt cx="2074863" cy="3559969"/>
          </a:xfrm>
        </p:grpSpPr>
        <p:sp>
          <p:nvSpPr>
            <p:cNvPr id="2057" name="Прямоугольник 54"/>
            <p:cNvSpPr>
              <a:spLocks noChangeArrowheads="1"/>
            </p:cNvSpPr>
            <p:nvPr/>
          </p:nvSpPr>
          <p:spPr bwMode="auto">
            <a:xfrm>
              <a:off x="142875" y="1702594"/>
              <a:ext cx="2071688" cy="3559969"/>
            </a:xfrm>
            <a:prstGeom prst="rect">
              <a:avLst/>
            </a:prstGeom>
            <a:gradFill flip="none" rotWithShape="1">
              <a:gsLst>
                <a:gs pos="0">
                  <a:srgbClr val="FBEAC7">
                    <a:alpha val="12000"/>
                  </a:srgbClr>
                </a:gs>
                <a:gs pos="17999">
                  <a:srgbClr val="FEE8E6"/>
                </a:gs>
                <a:gs pos="63000">
                  <a:srgbClr val="FEE8E6">
                    <a:alpha val="67000"/>
                  </a:srgbClr>
                </a:gs>
                <a:gs pos="90000">
                  <a:srgbClr val="FBD49C">
                    <a:alpha val="11000"/>
                  </a:srgbClr>
                </a:gs>
              </a:gsLst>
              <a:lin ang="8100000" scaled="1"/>
              <a:tileRect/>
            </a:gradFill>
            <a:ln w="9525" algn="ctr">
              <a:noFill/>
              <a:round/>
              <a:headEnd/>
              <a:tailEnd/>
            </a:ln>
          </p:spPr>
          <p:txBody>
            <a:bodyPr/>
            <a:lstStyle/>
            <a:p>
              <a:pPr indent="357188"/>
              <a:r>
                <a:rPr lang="en-US" sz="1600" dirty="0" smtClean="0">
                  <a:latin typeface="+mj-lt"/>
                </a:rPr>
                <a:t>Introduction</a:t>
              </a:r>
              <a:endParaRPr lang="ru-RU" sz="1600" dirty="0">
                <a:latin typeface="+mj-lt"/>
              </a:endParaRPr>
            </a:p>
          </p:txBody>
        </p:sp>
        <p:sp>
          <p:nvSpPr>
            <p:cNvPr id="65" name="Прямоугольник 64"/>
            <p:cNvSpPr/>
            <p:nvPr/>
          </p:nvSpPr>
          <p:spPr>
            <a:xfrm>
              <a:off x="139700" y="1708150"/>
              <a:ext cx="400050" cy="369332"/>
            </a:xfrm>
            <a:prstGeom prst="rect">
              <a:avLst/>
            </a:prstGeom>
            <a:noFill/>
          </p:spPr>
          <p:txBody>
            <a:bodyPr wrap="square" lIns="0" tIns="0" rIns="0" bIns="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sym typeface="Wingdings"/>
                </a:rPr>
                <a:t></a:t>
              </a:r>
              <a:endParaRPr lang="ru-RU"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grpSp>
      <p:sp>
        <p:nvSpPr>
          <p:cNvPr id="78" name="Прямоугольник 54"/>
          <p:cNvSpPr>
            <a:spLocks noChangeArrowheads="1"/>
          </p:cNvSpPr>
          <p:nvPr/>
        </p:nvSpPr>
        <p:spPr bwMode="auto">
          <a:xfrm>
            <a:off x="2362200" y="9264650"/>
            <a:ext cx="4356100" cy="577850"/>
          </a:xfrm>
          <a:prstGeom prst="rect">
            <a:avLst/>
          </a:prstGeom>
          <a:gradFill flip="none" rotWithShape="1">
            <a:gsLst>
              <a:gs pos="0">
                <a:srgbClr val="FBEAC7">
                  <a:alpha val="12000"/>
                </a:srgbClr>
              </a:gs>
              <a:gs pos="17999">
                <a:srgbClr val="FEE8E6"/>
              </a:gs>
              <a:gs pos="63000">
                <a:srgbClr val="FEE8E6">
                  <a:alpha val="67000"/>
                </a:srgbClr>
              </a:gs>
              <a:gs pos="90000">
                <a:srgbClr val="FBD49C">
                  <a:alpha val="11000"/>
                </a:srgbClr>
              </a:gs>
            </a:gsLst>
            <a:lin ang="8100000" scaled="1"/>
            <a:tileRect/>
          </a:gradFill>
          <a:ln w="9525" algn="ctr">
            <a:noFill/>
            <a:round/>
            <a:headEnd/>
            <a:tailEnd/>
          </a:ln>
        </p:spPr>
        <p:txBody>
          <a:bodyPr/>
          <a:lstStyle/>
          <a:p>
            <a:endParaRPr lang="ru-RU"/>
          </a:p>
        </p:txBody>
      </p:sp>
      <p:sp>
        <p:nvSpPr>
          <p:cNvPr id="2054" name="Text Box 276"/>
          <p:cNvSpPr txBox="1">
            <a:spLocks noChangeArrowheads="1"/>
          </p:cNvSpPr>
          <p:nvPr/>
        </p:nvSpPr>
        <p:spPr bwMode="auto">
          <a:xfrm>
            <a:off x="2362200" y="9309100"/>
            <a:ext cx="3555999" cy="420507"/>
          </a:xfrm>
          <a:prstGeom prst="rect">
            <a:avLst/>
          </a:prstGeom>
          <a:noFill/>
          <a:ln w="9525">
            <a:noFill/>
            <a:miter lim="800000"/>
            <a:headEnd/>
            <a:tailEnd/>
          </a:ln>
        </p:spPr>
        <p:txBody>
          <a:bodyPr wrap="square" lIns="20199" tIns="10100" rIns="20199" bIns="10100">
            <a:spAutoFit/>
          </a:bodyPr>
          <a:lstStyle/>
          <a:p>
            <a:pPr marL="457200" indent="-457200" algn="ctr" defTabSz="201613">
              <a:spcBef>
                <a:spcPct val="50000"/>
              </a:spcBef>
              <a:defRPr/>
            </a:pPr>
            <a:r>
              <a:rPr lang="en-US" sz="600" b="1" dirty="0" smtClean="0">
                <a:latin typeface="+mj-lt"/>
              </a:rPr>
              <a:t>References</a:t>
            </a:r>
            <a:endParaRPr lang="ru-RU" sz="600" b="1" dirty="0">
              <a:latin typeface="+mj-lt"/>
            </a:endParaRPr>
          </a:p>
          <a:p>
            <a:pPr marL="90488" indent="-90488" algn="just" defTabSz="201613">
              <a:spcBef>
                <a:spcPts val="0"/>
              </a:spcBef>
              <a:defRPr/>
            </a:pPr>
            <a:r>
              <a:rPr lang="ru-RU" sz="500" dirty="0">
                <a:latin typeface="+mn-lt"/>
              </a:rPr>
              <a:t>    1. </a:t>
            </a:r>
            <a:r>
              <a:rPr lang="ru-RU" sz="500" dirty="0" err="1">
                <a:latin typeface="+mn-lt"/>
              </a:rPr>
              <a:t>Айдаркин</a:t>
            </a:r>
            <a:r>
              <a:rPr lang="ru-RU" sz="500" dirty="0">
                <a:latin typeface="+mn-lt"/>
              </a:rPr>
              <a:t> Е.К., Огарев М.И, </a:t>
            </a:r>
            <a:r>
              <a:rPr lang="ru-RU" sz="500" dirty="0" err="1">
                <a:latin typeface="+mn-lt"/>
              </a:rPr>
              <a:t>Покуль</a:t>
            </a:r>
            <a:r>
              <a:rPr lang="ru-RU" sz="500" dirty="0">
                <a:latin typeface="+mn-lt"/>
              </a:rPr>
              <a:t> С.Ю, Щербина Д.Н., </a:t>
            </a:r>
            <a:r>
              <a:rPr lang="ru-RU" sz="500" dirty="0" err="1">
                <a:latin typeface="+mn-lt"/>
              </a:rPr>
              <a:t>Айдаркина</a:t>
            </a:r>
            <a:r>
              <a:rPr lang="ru-RU" sz="500" dirty="0">
                <a:latin typeface="+mn-lt"/>
              </a:rPr>
              <a:t> Е.С. Разработка методов контроля текущего состояния обучающегося в динамике решения арифметических задач // </a:t>
            </a:r>
            <a:r>
              <a:rPr lang="ru-RU" sz="500" dirty="0" err="1">
                <a:latin typeface="+mn-lt"/>
              </a:rPr>
              <a:t>Валеология</a:t>
            </a:r>
            <a:r>
              <a:rPr lang="ru-RU" sz="500" dirty="0">
                <a:latin typeface="+mn-lt"/>
              </a:rPr>
              <a:t>, 2006, № 4, стр. 69-77.</a:t>
            </a:r>
          </a:p>
          <a:p>
            <a:pPr marL="90488" indent="-90488" algn="just" defTabSz="201613">
              <a:spcBef>
                <a:spcPts val="0"/>
              </a:spcBef>
              <a:defRPr/>
            </a:pPr>
            <a:r>
              <a:rPr lang="ru-RU" sz="500" dirty="0">
                <a:latin typeface="+mn-lt"/>
              </a:rPr>
              <a:t>    2. </a:t>
            </a:r>
            <a:r>
              <a:rPr lang="ru-RU" sz="500" dirty="0" err="1">
                <a:latin typeface="+mn-lt"/>
              </a:rPr>
              <a:t>Айдаркин</a:t>
            </a:r>
            <a:r>
              <a:rPr lang="ru-RU" sz="500" dirty="0">
                <a:latin typeface="+mn-lt"/>
              </a:rPr>
              <a:t> Е.К., Щербина Д.Н, </a:t>
            </a:r>
            <a:r>
              <a:rPr lang="ru-RU" sz="500" dirty="0" err="1">
                <a:latin typeface="+mn-lt"/>
              </a:rPr>
              <a:t>Богун</a:t>
            </a:r>
            <a:r>
              <a:rPr lang="ru-RU" sz="500" dirty="0">
                <a:latin typeface="+mn-lt"/>
              </a:rPr>
              <a:t> А.С. Соотношение общей и локальной активации мозга при различном уровне когнитивного напряжения во время умножения двузначных чисел // </a:t>
            </a:r>
            <a:r>
              <a:rPr lang="ru-RU" sz="500" dirty="0" err="1">
                <a:latin typeface="+mn-lt"/>
              </a:rPr>
              <a:t>Валеология</a:t>
            </a:r>
            <a:r>
              <a:rPr lang="ru-RU" sz="500" dirty="0">
                <a:latin typeface="+mn-lt"/>
              </a:rPr>
              <a:t>, 2008. № 1 </a:t>
            </a:r>
            <a:r>
              <a:rPr lang="ru-RU" sz="500" dirty="0" smtClean="0">
                <a:latin typeface="+mn-lt"/>
              </a:rPr>
              <a:t>(в печати</a:t>
            </a:r>
            <a:r>
              <a:rPr lang="ru-RU" sz="500" dirty="0">
                <a:latin typeface="+mn-lt"/>
              </a:rPr>
              <a:t>).</a:t>
            </a:r>
          </a:p>
        </p:txBody>
      </p:sp>
      <p:sp>
        <p:nvSpPr>
          <p:cNvPr id="68" name="Прямоугольник 67"/>
          <p:cNvSpPr/>
          <p:nvPr/>
        </p:nvSpPr>
        <p:spPr>
          <a:xfrm>
            <a:off x="285728" y="154748"/>
            <a:ext cx="6357982" cy="830997"/>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r>
              <a:rPr lang="en-US"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reflection blurRad="6350" stA="55000" endA="300" endPos="45500" dir="5400000" sy="-100000" algn="bl" rotWithShape="0"/>
                </a:effectLst>
              </a:rPr>
              <a:t>Dynamics of cognitive tension level during mental arithmetical operations</a:t>
            </a:r>
            <a:endPar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reflection blurRad="6350" stA="55000" endA="300" endPos="45500" dir="5400000" sy="-100000" algn="bl" rotWithShape="0"/>
              </a:effectLst>
            </a:endParaRPr>
          </a:p>
        </p:txBody>
      </p:sp>
      <p:sp>
        <p:nvSpPr>
          <p:cNvPr id="2116" name="Rectangle 68"/>
          <p:cNvSpPr>
            <a:spLocks noChangeArrowheads="1"/>
          </p:cNvSpPr>
          <p:nvPr/>
        </p:nvSpPr>
        <p:spPr bwMode="auto">
          <a:xfrm>
            <a:off x="1" y="1083442"/>
            <a:ext cx="4996881"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err="1" smtClean="0">
                <a:ln>
                  <a:noFill/>
                </a:ln>
                <a:solidFill>
                  <a:schemeClr val="accent4">
                    <a:lumMod val="50000"/>
                  </a:schemeClr>
                </a:solidFill>
                <a:effectLst/>
                <a:latin typeface="Arial" pitchFamily="34" charset="0"/>
                <a:ea typeface="Calibri" pitchFamily="34" charset="0"/>
                <a:cs typeface="Arial" pitchFamily="34" charset="0"/>
              </a:rPr>
              <a:t>Sherbina</a:t>
            </a:r>
            <a:r>
              <a:rPr kumimoji="0" lang="en-US" sz="1100" b="0" i="0" u="none" strike="noStrike" cap="none" normalizeH="0" baseline="0" dirty="0" smtClean="0">
                <a:ln>
                  <a:noFill/>
                </a:ln>
                <a:solidFill>
                  <a:schemeClr val="accent4">
                    <a:lumMod val="50000"/>
                  </a:schemeClr>
                </a:solidFill>
                <a:effectLst/>
                <a:latin typeface="Arial" pitchFamily="34" charset="0"/>
                <a:ea typeface="Calibri" pitchFamily="34" charset="0"/>
                <a:cs typeface="Arial" pitchFamily="34" charset="0"/>
              </a:rPr>
              <a:t> D.N.</a:t>
            </a:r>
            <a:endParaRPr kumimoji="0" lang="ru-RU" sz="500" b="0" i="0" u="none" strike="noStrike" cap="none" normalizeH="0" baseline="0" dirty="0" smtClean="0">
              <a:ln>
                <a:noFill/>
              </a:ln>
              <a:solidFill>
                <a:schemeClr val="accent4">
                  <a:lumMod val="50000"/>
                </a:schemeClr>
              </a:solidFill>
              <a:effectLst/>
              <a:latin typeface="Times"/>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accent4">
                    <a:lumMod val="50000"/>
                  </a:schemeClr>
                </a:solidFill>
                <a:effectLst/>
                <a:latin typeface="Arial" pitchFamily="34" charset="0"/>
                <a:ea typeface="Calibri" pitchFamily="34" charset="0"/>
                <a:cs typeface="Arial" pitchFamily="34" charset="0"/>
              </a:rPr>
              <a:t>Southern federal university. Rostov-on-Don. Russia. </a:t>
            </a:r>
            <a:r>
              <a:rPr kumimoji="0" lang="en-US" sz="1100" b="0" i="0" u="none" strike="noStrike" cap="none" normalizeH="0" baseline="0" dirty="0" smtClean="0">
                <a:ln>
                  <a:noFill/>
                </a:ln>
                <a:solidFill>
                  <a:srgbClr val="002060"/>
                </a:solidFill>
                <a:effectLst/>
                <a:latin typeface="Arial" pitchFamily="34" charset="0"/>
                <a:ea typeface="Calibri" pitchFamily="34" charset="0"/>
                <a:cs typeface="Arial" pitchFamily="34" charset="0"/>
                <a:hlinkClick r:id="rId3"/>
              </a:rPr>
              <a:t>sherdim@mail.ru</a:t>
            </a:r>
            <a:endParaRPr kumimoji="0" lang="en-US" sz="2400" b="0" i="0" u="none" strike="noStrike" cap="none" normalizeH="0" baseline="0" dirty="0" smtClean="0">
              <a:ln>
                <a:noFill/>
              </a:ln>
              <a:solidFill>
                <a:srgbClr val="002060"/>
              </a:solidFill>
              <a:effectLst/>
              <a:latin typeface="Times"/>
            </a:endParaRPr>
          </a:p>
        </p:txBody>
      </p:sp>
      <p:grpSp>
        <p:nvGrpSpPr>
          <p:cNvPr id="77" name="Группа 76"/>
          <p:cNvGrpSpPr/>
          <p:nvPr/>
        </p:nvGrpSpPr>
        <p:grpSpPr>
          <a:xfrm>
            <a:off x="5715017" y="154748"/>
            <a:ext cx="928693" cy="848621"/>
            <a:chOff x="2643182" y="928662"/>
            <a:chExt cx="928693" cy="783342"/>
          </a:xfrm>
        </p:grpSpPr>
        <p:sp>
          <p:nvSpPr>
            <p:cNvPr id="74" name="Прямоугольник 73"/>
            <p:cNvSpPr/>
            <p:nvPr/>
          </p:nvSpPr>
          <p:spPr>
            <a:xfrm>
              <a:off x="2643182" y="928662"/>
              <a:ext cx="357189" cy="426152"/>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50800" dist="50800" dir="5400000" algn="t" rotWithShape="0">
                      <a:prstClr val="black">
                        <a:alpha val="40000"/>
                      </a:prstClr>
                    </a:outerShdw>
                  </a:effectLst>
                  <a:sym typeface="Wingdings"/>
                </a:rPr>
                <a:t></a:t>
              </a:r>
              <a:endPar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50800" dist="50800" dir="5400000" algn="t" rotWithShape="0">
                    <a:prstClr val="black">
                      <a:alpha val="40000"/>
                    </a:prstClr>
                  </a:outerShdw>
                </a:effectLst>
              </a:endParaRPr>
            </a:p>
          </p:txBody>
        </p:sp>
        <p:sp>
          <p:nvSpPr>
            <p:cNvPr id="75" name="Прямоугольник 74"/>
            <p:cNvSpPr/>
            <p:nvPr/>
          </p:nvSpPr>
          <p:spPr>
            <a:xfrm>
              <a:off x="2928934" y="1071538"/>
              <a:ext cx="357189" cy="426152"/>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50800" dist="50800" dir="5400000" algn="t" rotWithShape="0">
                      <a:prstClr val="black">
                        <a:alpha val="40000"/>
                      </a:prstClr>
                    </a:outerShdw>
                  </a:effectLst>
                  <a:sym typeface="Wingdings"/>
                </a:rPr>
                <a:t></a:t>
              </a:r>
              <a:endPar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50800" dist="50800" dir="5400000" algn="t" rotWithShape="0">
                    <a:prstClr val="black">
                      <a:alpha val="40000"/>
                    </a:prstClr>
                  </a:outerShdw>
                </a:effectLst>
              </a:endParaRPr>
            </a:p>
          </p:txBody>
        </p:sp>
        <p:sp>
          <p:nvSpPr>
            <p:cNvPr id="76" name="Прямоугольник 75"/>
            <p:cNvSpPr/>
            <p:nvPr/>
          </p:nvSpPr>
          <p:spPr>
            <a:xfrm>
              <a:off x="3214686" y="1285852"/>
              <a:ext cx="357189" cy="426152"/>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50800" dist="50800" dir="5400000" algn="t" rotWithShape="0">
                      <a:prstClr val="black">
                        <a:alpha val="40000"/>
                      </a:prstClr>
                    </a:outerShdw>
                  </a:effectLst>
                  <a:sym typeface="Wingdings"/>
                </a:rPr>
                <a:t></a:t>
              </a:r>
              <a:endPar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50800" dist="50800" dir="5400000" algn="t" rotWithShape="0">
                    <a:prstClr val="black">
                      <a:alpha val="40000"/>
                    </a:prstClr>
                  </a:outerShdw>
                </a:effectLst>
              </a:endParaRPr>
            </a:p>
          </p:txBody>
        </p:sp>
      </p:grpSp>
      <p:grpSp>
        <p:nvGrpSpPr>
          <p:cNvPr id="159" name="Группа 158"/>
          <p:cNvGrpSpPr/>
          <p:nvPr/>
        </p:nvGrpSpPr>
        <p:grpSpPr>
          <a:xfrm>
            <a:off x="2362200" y="2241550"/>
            <a:ext cx="1955800" cy="1760954"/>
            <a:chOff x="2406650" y="2019300"/>
            <a:chExt cx="1955800" cy="1760954"/>
          </a:xfrm>
        </p:grpSpPr>
        <p:pic>
          <p:nvPicPr>
            <p:cNvPr id="80" name="Рисунок 79" descr="ris6.png"/>
            <p:cNvPicPr>
              <a:picLocks noChangeAspect="1"/>
            </p:cNvPicPr>
            <p:nvPr/>
          </p:nvPicPr>
          <p:blipFill>
            <a:blip r:embed="rId4" cstate="print"/>
            <a:srcRect l="15319" t="3604" b="5766"/>
            <a:stretch>
              <a:fillRect/>
            </a:stretch>
          </p:blipFill>
          <p:spPr>
            <a:xfrm>
              <a:off x="2851150" y="2063751"/>
              <a:ext cx="1505287" cy="1437557"/>
            </a:xfrm>
            <a:prstGeom prst="rect">
              <a:avLst/>
            </a:prstGeom>
          </p:spPr>
        </p:pic>
        <p:sp>
          <p:nvSpPr>
            <p:cNvPr id="83" name="TextBox 82"/>
            <p:cNvSpPr txBox="1"/>
            <p:nvPr/>
          </p:nvSpPr>
          <p:spPr>
            <a:xfrm>
              <a:off x="2762250" y="3441700"/>
              <a:ext cx="1600200" cy="338554"/>
            </a:xfrm>
            <a:prstGeom prst="rect">
              <a:avLst/>
            </a:prstGeom>
            <a:noFill/>
          </p:spPr>
          <p:txBody>
            <a:bodyPr wrap="square" rtlCol="0">
              <a:spAutoFit/>
            </a:bodyPr>
            <a:lstStyle/>
            <a:p>
              <a:pPr>
                <a:tabLst>
                  <a:tab pos="87313" algn="l"/>
                  <a:tab pos="447675" algn="l"/>
                  <a:tab pos="806450" algn="l"/>
                  <a:tab pos="1166813" algn="l"/>
                  <a:tab pos="1436688" algn="l"/>
                </a:tabLst>
              </a:pPr>
              <a:r>
                <a:rPr lang="en-US" sz="1600" dirty="0" smtClean="0">
                  <a:latin typeface="+mj-lt"/>
                  <a:cs typeface="Arial"/>
                </a:rPr>
                <a:t>	</a:t>
              </a:r>
              <a:r>
                <a:rPr lang="el-GR" sz="1600" dirty="0" smtClean="0">
                  <a:latin typeface="+mj-lt"/>
                  <a:cs typeface="Arial"/>
                </a:rPr>
                <a:t>δ</a:t>
              </a:r>
              <a:r>
                <a:rPr lang="en-US" sz="1600" dirty="0" smtClean="0">
                  <a:latin typeface="+mj-lt"/>
                  <a:cs typeface="Arial"/>
                </a:rPr>
                <a:t>	</a:t>
              </a:r>
              <a:r>
                <a:rPr lang="el-GR" sz="1600" dirty="0" smtClean="0">
                  <a:latin typeface="+mj-lt"/>
                  <a:cs typeface="Arial"/>
                </a:rPr>
                <a:t>θ</a:t>
              </a:r>
              <a:r>
                <a:rPr lang="en-US" sz="1600" dirty="0" smtClean="0">
                  <a:latin typeface="+mj-lt"/>
                  <a:cs typeface="Arial"/>
                </a:rPr>
                <a:t>	</a:t>
              </a:r>
              <a:r>
                <a:rPr lang="el-GR" sz="1600" dirty="0" smtClean="0">
                  <a:latin typeface="+mj-lt"/>
                  <a:cs typeface="Arial"/>
                </a:rPr>
                <a:t>α</a:t>
              </a:r>
              <a:r>
                <a:rPr lang="en-US" sz="1600" dirty="0" smtClean="0">
                  <a:latin typeface="+mj-lt"/>
                  <a:cs typeface="Arial"/>
                </a:rPr>
                <a:t>	</a:t>
              </a:r>
              <a:r>
                <a:rPr lang="el-GR" sz="1600" dirty="0" smtClean="0">
                  <a:latin typeface="+mj-lt"/>
                  <a:cs typeface="Arial"/>
                </a:rPr>
                <a:t>β</a:t>
              </a:r>
              <a:endParaRPr lang="ru-RU" sz="1600" dirty="0">
                <a:latin typeface="+mj-lt"/>
              </a:endParaRPr>
            </a:p>
          </p:txBody>
        </p:sp>
        <p:sp>
          <p:nvSpPr>
            <p:cNvPr id="84" name="TextBox 83"/>
            <p:cNvSpPr txBox="1"/>
            <p:nvPr/>
          </p:nvSpPr>
          <p:spPr>
            <a:xfrm>
              <a:off x="2406650" y="2019300"/>
              <a:ext cx="488950" cy="1446550"/>
            </a:xfrm>
            <a:prstGeom prst="rect">
              <a:avLst/>
            </a:prstGeom>
            <a:noFill/>
          </p:spPr>
          <p:txBody>
            <a:bodyPr wrap="square" rIns="0" rtlCol="0">
              <a:spAutoFit/>
            </a:bodyPr>
            <a:lstStyle/>
            <a:p>
              <a:pPr>
                <a:lnSpc>
                  <a:spcPct val="160000"/>
                </a:lnSpc>
                <a:tabLst>
                  <a:tab pos="85725" algn="l"/>
                  <a:tab pos="536575" algn="l"/>
                  <a:tab pos="985838" algn="l"/>
                  <a:tab pos="1436688" algn="l"/>
                </a:tabLst>
              </a:pPr>
              <a:r>
                <a:rPr lang="en-US" sz="1100" dirty="0" smtClean="0">
                  <a:latin typeface="+mj-lt"/>
                  <a:cs typeface="Arial"/>
                </a:rPr>
                <a:t>ease</a:t>
              </a:r>
            </a:p>
            <a:p>
              <a:pPr>
                <a:lnSpc>
                  <a:spcPct val="160000"/>
                </a:lnSpc>
                <a:tabLst>
                  <a:tab pos="85725" algn="l"/>
                  <a:tab pos="536575" algn="l"/>
                  <a:tab pos="985838" algn="l"/>
                  <a:tab pos="1436688" algn="l"/>
                </a:tabLst>
              </a:pPr>
              <a:r>
                <a:rPr lang="en-US" sz="1100" dirty="0" smtClean="0">
                  <a:latin typeface="+mj-lt"/>
                  <a:cs typeface="Arial"/>
                </a:rPr>
                <a:t>SMR</a:t>
              </a:r>
            </a:p>
            <a:p>
              <a:pPr>
                <a:lnSpc>
                  <a:spcPct val="160000"/>
                </a:lnSpc>
                <a:tabLst>
                  <a:tab pos="85725" algn="l"/>
                  <a:tab pos="536575" algn="l"/>
                  <a:tab pos="985838" algn="l"/>
                  <a:tab pos="1436688" algn="l"/>
                </a:tabLst>
              </a:pPr>
              <a:r>
                <a:rPr lang="en-US" sz="1100" dirty="0" smtClean="0">
                  <a:latin typeface="+mj-lt"/>
                  <a:cs typeface="Arial"/>
                </a:rPr>
                <a:t>CT1</a:t>
              </a:r>
            </a:p>
            <a:p>
              <a:pPr>
                <a:lnSpc>
                  <a:spcPct val="160000"/>
                </a:lnSpc>
                <a:tabLst>
                  <a:tab pos="85725" algn="l"/>
                  <a:tab pos="536575" algn="l"/>
                  <a:tab pos="985838" algn="l"/>
                  <a:tab pos="1436688" algn="l"/>
                </a:tabLst>
              </a:pPr>
              <a:r>
                <a:rPr lang="en-US" sz="1100" dirty="0" smtClean="0">
                  <a:latin typeface="+mj-lt"/>
                  <a:cs typeface="Arial"/>
                </a:rPr>
                <a:t>CT2</a:t>
              </a:r>
            </a:p>
            <a:p>
              <a:pPr>
                <a:lnSpc>
                  <a:spcPct val="160000"/>
                </a:lnSpc>
                <a:tabLst>
                  <a:tab pos="85725" algn="l"/>
                  <a:tab pos="536575" algn="l"/>
                  <a:tab pos="985838" algn="l"/>
                  <a:tab pos="1436688" algn="l"/>
                </a:tabLst>
              </a:pPr>
              <a:r>
                <a:rPr lang="en-US" sz="1100" dirty="0" smtClean="0">
                  <a:latin typeface="+mj-lt"/>
                  <a:cs typeface="Arial"/>
                </a:rPr>
                <a:t>CT3</a:t>
              </a:r>
              <a:endParaRPr lang="ru-RU" sz="1100" dirty="0">
                <a:latin typeface="+mj-lt"/>
              </a:endParaRPr>
            </a:p>
          </p:txBody>
        </p:sp>
      </p:grpSp>
      <p:sp>
        <p:nvSpPr>
          <p:cNvPr id="87" name="TextBox 55"/>
          <p:cNvSpPr txBox="1">
            <a:spLocks noChangeArrowheads="1"/>
          </p:cNvSpPr>
          <p:nvPr/>
        </p:nvSpPr>
        <p:spPr bwMode="auto">
          <a:xfrm>
            <a:off x="4629150" y="6884531"/>
            <a:ext cx="2071688" cy="2246769"/>
          </a:xfrm>
          <a:prstGeom prst="rect">
            <a:avLst/>
          </a:prstGeom>
          <a:noFill/>
          <a:ln w="9525">
            <a:noFill/>
            <a:miter lim="800000"/>
            <a:headEnd/>
            <a:tailEnd/>
          </a:ln>
        </p:spPr>
        <p:txBody>
          <a:bodyPr wrap="square">
            <a:spAutoFit/>
          </a:bodyPr>
          <a:lstStyle/>
          <a:p>
            <a:pPr indent="179388" algn="just"/>
            <a:r>
              <a:rPr lang="en-US" sz="700" dirty="0" smtClean="0">
                <a:latin typeface="+mn-lt"/>
              </a:rPr>
              <a:t>The analysis of activation changes due to CT level revealed that the deeper mental processes were accompanied with the increase of oscillatory activity in theta and alpha ranges at frontal and central cortical regions. Theta activity increase at central regions may be accounted of decision making (Jacobs, Hwang, Curran, </a:t>
            </a:r>
            <a:r>
              <a:rPr lang="en-US" sz="700" dirty="0" err="1" smtClean="0">
                <a:latin typeface="+mn-lt"/>
              </a:rPr>
              <a:t>Kahana</a:t>
            </a:r>
            <a:r>
              <a:rPr lang="en-US" sz="700" dirty="0" smtClean="0">
                <a:latin typeface="+mn-lt"/>
              </a:rPr>
              <a:t>, 2006), and theta activity of 6-7 Hz and its harmonic of 14 Hz at the anterior frontal regions – memory processes (</a:t>
            </a:r>
            <a:r>
              <a:rPr lang="en-US" sz="700" dirty="0" err="1" smtClean="0">
                <a:latin typeface="+mn-lt"/>
              </a:rPr>
              <a:t>Onton</a:t>
            </a:r>
            <a:r>
              <a:rPr lang="en-US" sz="700" dirty="0" smtClean="0">
                <a:latin typeface="+mn-lt"/>
              </a:rPr>
              <a:t>, Delorme, </a:t>
            </a:r>
            <a:r>
              <a:rPr lang="en-US" sz="700" dirty="0" err="1" smtClean="0">
                <a:latin typeface="+mn-lt"/>
              </a:rPr>
              <a:t>Makeig</a:t>
            </a:r>
            <a:r>
              <a:rPr lang="en-US" sz="700" dirty="0" smtClean="0">
                <a:latin typeface="+mn-lt"/>
              </a:rPr>
              <a:t>, 2005; </a:t>
            </a:r>
            <a:r>
              <a:rPr lang="en-US" sz="700" dirty="0" err="1" smtClean="0">
                <a:latin typeface="+mn-lt"/>
              </a:rPr>
              <a:t>Sauseng</a:t>
            </a:r>
            <a:r>
              <a:rPr lang="en-US" sz="700" dirty="0" smtClean="0">
                <a:latin typeface="+mn-lt"/>
              </a:rPr>
              <a:t>, Hoppe, </a:t>
            </a:r>
            <a:r>
              <a:rPr lang="en-US" sz="700" dirty="0" err="1" smtClean="0">
                <a:latin typeface="+mn-lt"/>
              </a:rPr>
              <a:t>Klimesch</a:t>
            </a:r>
            <a:r>
              <a:rPr lang="en-US" sz="700" dirty="0" smtClean="0">
                <a:latin typeface="+mn-lt"/>
              </a:rPr>
              <a:t>, </a:t>
            </a:r>
            <a:r>
              <a:rPr lang="en-US" sz="700" dirty="0" err="1" smtClean="0">
                <a:latin typeface="+mn-lt"/>
              </a:rPr>
              <a:t>Gerloff</a:t>
            </a:r>
            <a:r>
              <a:rPr lang="en-US" sz="700" dirty="0" smtClean="0">
                <a:latin typeface="+mn-lt"/>
              </a:rPr>
              <a:t>, Hummel, 2007; </a:t>
            </a:r>
            <a:r>
              <a:rPr lang="en-US" sz="700" dirty="0" err="1" smtClean="0">
                <a:latin typeface="+mn-lt"/>
              </a:rPr>
              <a:t>Pesonen</a:t>
            </a:r>
            <a:r>
              <a:rPr lang="en-US" sz="700" dirty="0" smtClean="0">
                <a:latin typeface="+mn-lt"/>
              </a:rPr>
              <a:t>, </a:t>
            </a:r>
            <a:r>
              <a:rPr lang="en-US" sz="700" dirty="0" err="1" smtClean="0">
                <a:latin typeface="+mn-lt"/>
              </a:rPr>
              <a:t>Hämäläinen</a:t>
            </a:r>
            <a:r>
              <a:rPr lang="en-US" sz="700" dirty="0" smtClean="0">
                <a:latin typeface="+mn-lt"/>
              </a:rPr>
              <a:t>, Krause, 2007). Similar activation pattern during complex verbal workload was shown also (</a:t>
            </a:r>
            <a:r>
              <a:rPr lang="en-US" sz="700" dirty="0" err="1" smtClean="0">
                <a:latin typeface="+mn-lt"/>
              </a:rPr>
              <a:t>Razumnikova</a:t>
            </a:r>
            <a:r>
              <a:rPr lang="en-US" sz="700" dirty="0" smtClean="0">
                <a:latin typeface="+mn-lt"/>
              </a:rPr>
              <a:t>, 2007). </a:t>
            </a:r>
          </a:p>
          <a:p>
            <a:pPr indent="179388" algn="just"/>
            <a:r>
              <a:rPr lang="en-US" sz="700" dirty="0" smtClean="0">
                <a:latin typeface="+mn-lt"/>
              </a:rPr>
              <a:t>The pattern of distribution of being in the states of high and middle CT characterizes the task complexity more precisely as compared to the standard metric - the overall time spent to solve a problem.</a:t>
            </a:r>
          </a:p>
        </p:txBody>
      </p:sp>
      <p:sp>
        <p:nvSpPr>
          <p:cNvPr id="64" name="TextBox 63"/>
          <p:cNvSpPr txBox="1"/>
          <p:nvPr/>
        </p:nvSpPr>
        <p:spPr>
          <a:xfrm>
            <a:off x="139700" y="2063750"/>
            <a:ext cx="2071702" cy="1569660"/>
          </a:xfrm>
          <a:prstGeom prst="rect">
            <a:avLst/>
          </a:prstGeom>
          <a:noFill/>
        </p:spPr>
        <p:txBody>
          <a:bodyPr wrap="square" rtlCol="0">
            <a:spAutoFit/>
          </a:bodyPr>
          <a:lstStyle/>
          <a:p>
            <a:r>
              <a:rPr lang="en-US" sz="800" dirty="0" err="1" smtClean="0">
                <a:latin typeface="+mn-lt"/>
              </a:rPr>
              <a:t>Attentional</a:t>
            </a:r>
            <a:r>
              <a:rPr lang="en-US" sz="800" dirty="0" smtClean="0">
                <a:latin typeface="+mn-lt"/>
              </a:rPr>
              <a:t> resources are restricted (Engle et al., 1999; Rohrer, </a:t>
            </a:r>
            <a:r>
              <a:rPr lang="en-US" sz="800" dirty="0" err="1" smtClean="0">
                <a:latin typeface="+mn-lt"/>
              </a:rPr>
              <a:t>Pashler</a:t>
            </a:r>
            <a:r>
              <a:rPr lang="en-US" sz="800" dirty="0" smtClean="0">
                <a:latin typeface="+mn-lt"/>
              </a:rPr>
              <a:t>, 2003).  But operator is not in top tension all the time – cognitive tension (CT) is spread in a specific timely fashion. What factors accounts for the time pattern of low and high CT?</a:t>
            </a:r>
          </a:p>
          <a:p>
            <a:endParaRPr lang="en-US" sz="800" dirty="0" smtClean="0">
              <a:latin typeface="+mn-lt"/>
            </a:endParaRPr>
          </a:p>
          <a:p>
            <a:r>
              <a:rPr lang="en-US" sz="800" dirty="0" smtClean="0">
                <a:latin typeface="+mn-lt"/>
              </a:rPr>
              <a:t>Dual-task approach allowed to estimate momentary cognitive tension level every 2 sec with minimal impact on the primary activity efficacy.</a:t>
            </a:r>
            <a:endParaRPr lang="ru-RU" sz="800" dirty="0" smtClean="0">
              <a:latin typeface="+mn-lt"/>
            </a:endParaRPr>
          </a:p>
        </p:txBody>
      </p:sp>
      <p:grpSp>
        <p:nvGrpSpPr>
          <p:cNvPr id="67" name="Группа 66"/>
          <p:cNvGrpSpPr/>
          <p:nvPr/>
        </p:nvGrpSpPr>
        <p:grpSpPr>
          <a:xfrm>
            <a:off x="139700" y="3752850"/>
            <a:ext cx="2074863" cy="6045200"/>
            <a:chOff x="139700" y="1702594"/>
            <a:chExt cx="2074863" cy="3559969"/>
          </a:xfrm>
        </p:grpSpPr>
        <p:sp>
          <p:nvSpPr>
            <p:cNvPr id="69" name="Прямоугольник 54"/>
            <p:cNvSpPr>
              <a:spLocks noChangeArrowheads="1"/>
            </p:cNvSpPr>
            <p:nvPr/>
          </p:nvSpPr>
          <p:spPr bwMode="auto">
            <a:xfrm>
              <a:off x="142875" y="1702594"/>
              <a:ext cx="2071688" cy="3559969"/>
            </a:xfrm>
            <a:prstGeom prst="rect">
              <a:avLst/>
            </a:prstGeom>
            <a:gradFill flip="none" rotWithShape="1">
              <a:gsLst>
                <a:gs pos="0">
                  <a:srgbClr val="FBEAC7">
                    <a:alpha val="12000"/>
                  </a:srgbClr>
                </a:gs>
                <a:gs pos="17999">
                  <a:srgbClr val="FEE8E6"/>
                </a:gs>
                <a:gs pos="63000">
                  <a:srgbClr val="FEE8E6">
                    <a:alpha val="67000"/>
                  </a:srgbClr>
                </a:gs>
                <a:gs pos="90000">
                  <a:srgbClr val="FBD49C">
                    <a:alpha val="11000"/>
                  </a:srgbClr>
                </a:gs>
              </a:gsLst>
              <a:lin ang="8100000" scaled="1"/>
              <a:tileRect/>
            </a:gradFill>
            <a:ln w="9525" algn="ctr">
              <a:noFill/>
              <a:round/>
              <a:headEnd/>
              <a:tailEnd/>
            </a:ln>
          </p:spPr>
          <p:txBody>
            <a:bodyPr/>
            <a:lstStyle/>
            <a:p>
              <a:pPr indent="357188"/>
              <a:r>
                <a:rPr lang="en-US" sz="1600" dirty="0" smtClean="0">
                  <a:latin typeface="+mj-lt"/>
                </a:rPr>
                <a:t>Method</a:t>
              </a:r>
              <a:endParaRPr lang="ru-RU" sz="1600" dirty="0">
                <a:latin typeface="+mj-lt"/>
              </a:endParaRPr>
            </a:p>
          </p:txBody>
        </p:sp>
        <p:sp>
          <p:nvSpPr>
            <p:cNvPr id="70" name="Прямоугольник 69"/>
            <p:cNvSpPr/>
            <p:nvPr/>
          </p:nvSpPr>
          <p:spPr>
            <a:xfrm>
              <a:off x="139700" y="1708150"/>
              <a:ext cx="400050" cy="369332"/>
            </a:xfrm>
            <a:prstGeom prst="rect">
              <a:avLst/>
            </a:prstGeom>
            <a:noFill/>
          </p:spPr>
          <p:txBody>
            <a:bodyPr wrap="square" lIns="0" tIns="0" rIns="0" bIns="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sym typeface="Wingdings"/>
                </a:rPr>
                <a:t></a:t>
              </a:r>
              <a:endParaRPr lang="ru-RU"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grpSp>
      <p:pic>
        <p:nvPicPr>
          <p:cNvPr id="1026" name="Picture 2"/>
          <p:cNvPicPr>
            <a:picLocks noChangeAspect="1" noChangeArrowheads="1"/>
          </p:cNvPicPr>
          <p:nvPr/>
        </p:nvPicPr>
        <p:blipFill>
          <a:blip r:embed="rId5"/>
          <a:srcRect/>
          <a:stretch>
            <a:fillRect/>
          </a:stretch>
        </p:blipFill>
        <p:spPr bwMode="auto">
          <a:xfrm>
            <a:off x="184150" y="6731000"/>
            <a:ext cx="1980019" cy="2800350"/>
          </a:xfrm>
          <a:prstGeom prst="rect">
            <a:avLst/>
          </a:prstGeom>
          <a:noFill/>
          <a:ln w="9525">
            <a:noFill/>
            <a:miter lim="800000"/>
            <a:headEnd/>
            <a:tailEnd/>
          </a:ln>
          <a:effectLst/>
        </p:spPr>
      </p:pic>
      <p:sp>
        <p:nvSpPr>
          <p:cNvPr id="79" name="TextBox 78"/>
          <p:cNvSpPr txBox="1"/>
          <p:nvPr/>
        </p:nvSpPr>
        <p:spPr>
          <a:xfrm>
            <a:off x="139700" y="6481646"/>
            <a:ext cx="2071702" cy="246221"/>
          </a:xfrm>
          <a:prstGeom prst="rect">
            <a:avLst/>
          </a:prstGeom>
          <a:noFill/>
        </p:spPr>
        <p:txBody>
          <a:bodyPr wrap="square" rtlCol="0">
            <a:spAutoFit/>
          </a:bodyPr>
          <a:lstStyle/>
          <a:p>
            <a:r>
              <a:rPr lang="en-US" sz="1000" b="1" dirty="0" smtClean="0">
                <a:latin typeface="+mj-lt"/>
              </a:rPr>
              <a:t>Calculation of cognitive tension</a:t>
            </a:r>
            <a:endParaRPr lang="ru-RU" sz="1000" b="1" dirty="0" smtClean="0">
              <a:latin typeface="+mj-lt"/>
            </a:endParaRPr>
          </a:p>
        </p:txBody>
      </p:sp>
      <p:pic>
        <p:nvPicPr>
          <p:cNvPr id="1027" name="Picture 3"/>
          <p:cNvPicPr>
            <a:picLocks noChangeAspect="1" noChangeArrowheads="1"/>
          </p:cNvPicPr>
          <p:nvPr/>
        </p:nvPicPr>
        <p:blipFill>
          <a:blip r:embed="rId6">
            <a:clrChange>
              <a:clrFrom>
                <a:srgbClr val="000000"/>
              </a:clrFrom>
              <a:clrTo>
                <a:srgbClr val="000000">
                  <a:alpha val="0"/>
                </a:srgbClr>
              </a:clrTo>
            </a:clrChange>
          </a:blip>
          <a:srcRect/>
          <a:stretch>
            <a:fillRect/>
          </a:stretch>
        </p:blipFill>
        <p:spPr bwMode="auto">
          <a:xfrm>
            <a:off x="5873750" y="9309100"/>
            <a:ext cx="711200" cy="449531"/>
          </a:xfrm>
          <a:prstGeom prst="rect">
            <a:avLst/>
          </a:prstGeom>
          <a:noFill/>
          <a:ln w="9525">
            <a:noFill/>
            <a:miter lim="800000"/>
            <a:headEnd/>
            <a:tailEnd/>
          </a:ln>
          <a:effectLst/>
        </p:spPr>
      </p:pic>
      <p:pic>
        <p:nvPicPr>
          <p:cNvPr id="157" name="Рисунок 156" descr="vale.png"/>
          <p:cNvPicPr>
            <a:picLocks noChangeAspect="1"/>
          </p:cNvPicPr>
          <p:nvPr/>
        </p:nvPicPr>
        <p:blipFill>
          <a:blip r:embed="rId7" cstate="print">
            <a:clrChange>
              <a:clrFrom>
                <a:srgbClr val="FFFFFF"/>
              </a:clrFrom>
              <a:clrTo>
                <a:srgbClr val="FFFFFF">
                  <a:alpha val="0"/>
                </a:srgbClr>
              </a:clrTo>
            </a:clrChange>
            <a:duotone>
              <a:schemeClr val="accent2">
                <a:shade val="45000"/>
                <a:satMod val="135000"/>
              </a:schemeClr>
              <a:prstClr val="white"/>
            </a:duotone>
          </a:blip>
          <a:stretch>
            <a:fillRect/>
          </a:stretch>
        </p:blipFill>
        <p:spPr>
          <a:xfrm>
            <a:off x="6362700" y="9309100"/>
            <a:ext cx="311150" cy="311150"/>
          </a:xfrm>
          <a:prstGeom prst="rect">
            <a:avLst/>
          </a:prstGeom>
        </p:spPr>
      </p:pic>
      <p:sp>
        <p:nvSpPr>
          <p:cNvPr id="158" name="TextBox 157"/>
          <p:cNvSpPr txBox="1"/>
          <p:nvPr/>
        </p:nvSpPr>
        <p:spPr>
          <a:xfrm>
            <a:off x="2717800" y="2039779"/>
            <a:ext cx="1689100" cy="246221"/>
          </a:xfrm>
          <a:prstGeom prst="rect">
            <a:avLst/>
          </a:prstGeom>
          <a:noFill/>
        </p:spPr>
        <p:txBody>
          <a:bodyPr wrap="square" rtlCol="0">
            <a:spAutoFit/>
          </a:bodyPr>
          <a:lstStyle/>
          <a:p>
            <a:r>
              <a:rPr lang="en-US" sz="1000" b="1" dirty="0" smtClean="0">
                <a:latin typeface="+mj-lt"/>
              </a:rPr>
              <a:t>EEG spectral density maps</a:t>
            </a:r>
            <a:endParaRPr lang="ru-RU" sz="1000" b="1" dirty="0" smtClean="0">
              <a:latin typeface="+mj-lt"/>
            </a:endParaRPr>
          </a:p>
        </p:txBody>
      </p:sp>
      <p:sp>
        <p:nvSpPr>
          <p:cNvPr id="160" name="Text Box 70"/>
          <p:cNvSpPr txBox="1">
            <a:spLocks noChangeArrowheads="1"/>
          </p:cNvSpPr>
          <p:nvPr/>
        </p:nvSpPr>
        <p:spPr bwMode="auto">
          <a:xfrm>
            <a:off x="2451100" y="3975100"/>
            <a:ext cx="1911350" cy="184666"/>
          </a:xfrm>
          <a:prstGeom prst="rect">
            <a:avLst/>
          </a:prstGeom>
          <a:noFill/>
          <a:ln w="9525">
            <a:noFill/>
            <a:miter lim="800000"/>
            <a:headEnd/>
            <a:tailEnd/>
          </a:ln>
          <a:effectLst/>
        </p:spPr>
        <p:txBody>
          <a:bodyPr wrap="square" lIns="0" tIns="0" rIns="0" bIns="0">
            <a:spAutoFit/>
          </a:bodyPr>
          <a:lstStyle/>
          <a:p>
            <a:r>
              <a:rPr lang="en-US" sz="400" dirty="0" smtClean="0">
                <a:latin typeface="+mj-lt"/>
              </a:rPr>
              <a:t>EEG recorded form 21 references by 10-20 system. To the left – states: ease – passive state with open eyes, SMR – </a:t>
            </a:r>
            <a:r>
              <a:rPr lang="en-US" sz="400" dirty="0" err="1" smtClean="0">
                <a:latin typeface="+mj-lt"/>
              </a:rPr>
              <a:t>audial</a:t>
            </a:r>
            <a:r>
              <a:rPr lang="en-US" sz="400" dirty="0" smtClean="0">
                <a:latin typeface="+mj-lt"/>
              </a:rPr>
              <a:t>-motor reaction only; CT1-3 – dual-task, classified by cognitive load. To the bottom – frequency bands: </a:t>
            </a:r>
            <a:r>
              <a:rPr lang="el-GR" sz="400" dirty="0" smtClean="0">
                <a:latin typeface="+mj-lt"/>
              </a:rPr>
              <a:t>δ</a:t>
            </a:r>
            <a:r>
              <a:rPr lang="en-US" sz="400" dirty="0" smtClean="0">
                <a:latin typeface="+mj-lt"/>
              </a:rPr>
              <a:t> – 2-4 Hz, </a:t>
            </a:r>
            <a:r>
              <a:rPr lang="el-GR" sz="400" dirty="0" smtClean="0">
                <a:latin typeface="+mj-lt"/>
              </a:rPr>
              <a:t>θ</a:t>
            </a:r>
            <a:r>
              <a:rPr lang="en-US" sz="400" dirty="0" smtClean="0">
                <a:latin typeface="+mj-lt"/>
              </a:rPr>
              <a:t> – 4-8 Hz, </a:t>
            </a:r>
            <a:r>
              <a:rPr lang="el-GR" sz="400" dirty="0" smtClean="0">
                <a:latin typeface="+mj-lt"/>
              </a:rPr>
              <a:t>α</a:t>
            </a:r>
            <a:r>
              <a:rPr lang="en-US" sz="400" dirty="0" smtClean="0">
                <a:latin typeface="+mj-lt"/>
              </a:rPr>
              <a:t> – 8-13 Hz, </a:t>
            </a:r>
            <a:r>
              <a:rPr lang="el-GR" sz="400" dirty="0" smtClean="0">
                <a:latin typeface="+mj-lt"/>
              </a:rPr>
              <a:t>β</a:t>
            </a:r>
            <a:r>
              <a:rPr lang="en-US" sz="400" dirty="0" smtClean="0">
                <a:latin typeface="+mj-lt"/>
              </a:rPr>
              <a:t> – 13-25 Hz.</a:t>
            </a:r>
            <a:endParaRPr lang="ru-RU" sz="400" dirty="0">
              <a:latin typeface="+mj-lt"/>
            </a:endParaRPr>
          </a:p>
        </p:txBody>
      </p:sp>
      <p:sp>
        <p:nvSpPr>
          <p:cNvPr id="162" name="Text Box 70"/>
          <p:cNvSpPr txBox="1">
            <a:spLocks noChangeArrowheads="1"/>
          </p:cNvSpPr>
          <p:nvPr/>
        </p:nvSpPr>
        <p:spPr bwMode="auto">
          <a:xfrm>
            <a:off x="4318000" y="3352800"/>
            <a:ext cx="88900" cy="61555"/>
          </a:xfrm>
          <a:prstGeom prst="rect">
            <a:avLst/>
          </a:prstGeom>
          <a:noFill/>
          <a:ln w="9525">
            <a:noFill/>
            <a:miter lim="800000"/>
            <a:headEnd/>
            <a:tailEnd/>
          </a:ln>
          <a:effectLst/>
        </p:spPr>
        <p:txBody>
          <a:bodyPr wrap="square" lIns="0" tIns="0" rIns="0" bIns="0">
            <a:spAutoFit/>
          </a:bodyPr>
          <a:lstStyle/>
          <a:p>
            <a:r>
              <a:rPr lang="en-US" sz="400" dirty="0" smtClean="0">
                <a:solidFill>
                  <a:schemeClr val="bg2">
                    <a:lumMod val="10000"/>
                  </a:schemeClr>
                </a:solidFill>
                <a:latin typeface="+mj-lt"/>
                <a:cs typeface="Arial"/>
              </a:rPr>
              <a:t>μ</a:t>
            </a:r>
            <a:r>
              <a:rPr lang="en-US" sz="400" dirty="0" smtClean="0">
                <a:solidFill>
                  <a:schemeClr val="bg2">
                    <a:lumMod val="10000"/>
                  </a:schemeClr>
                </a:solidFill>
                <a:latin typeface="+mj-lt"/>
              </a:rPr>
              <a:t>V</a:t>
            </a:r>
            <a:r>
              <a:rPr lang="en-US" sz="400" baseline="30000" dirty="0" smtClean="0">
                <a:solidFill>
                  <a:schemeClr val="bg2">
                    <a:lumMod val="10000"/>
                  </a:schemeClr>
                </a:solidFill>
                <a:latin typeface="+mj-lt"/>
              </a:rPr>
              <a:t>2</a:t>
            </a:r>
            <a:endParaRPr lang="ru-RU" sz="400" baseline="30000" dirty="0">
              <a:solidFill>
                <a:schemeClr val="bg2">
                  <a:lumMod val="10000"/>
                </a:schemeClr>
              </a:solidFill>
              <a:latin typeface="+mj-lt"/>
            </a:endParaRPr>
          </a:p>
        </p:txBody>
      </p:sp>
      <p:sp>
        <p:nvSpPr>
          <p:cNvPr id="163" name="TextBox 162"/>
          <p:cNvSpPr txBox="1"/>
          <p:nvPr/>
        </p:nvSpPr>
        <p:spPr>
          <a:xfrm>
            <a:off x="4762500" y="2039779"/>
            <a:ext cx="1689100" cy="246221"/>
          </a:xfrm>
          <a:prstGeom prst="rect">
            <a:avLst/>
          </a:prstGeom>
          <a:noFill/>
        </p:spPr>
        <p:txBody>
          <a:bodyPr wrap="square" rtlCol="0">
            <a:spAutoFit/>
          </a:bodyPr>
          <a:lstStyle/>
          <a:p>
            <a:r>
              <a:rPr lang="en-US" sz="1000" b="1" dirty="0" smtClean="0">
                <a:latin typeface="+mj-lt"/>
              </a:rPr>
              <a:t>ERP waveforms</a:t>
            </a:r>
            <a:endParaRPr lang="ru-RU" sz="1000" b="1" dirty="0" smtClean="0">
              <a:latin typeface="+mj-lt"/>
            </a:endParaRPr>
          </a:p>
        </p:txBody>
      </p:sp>
      <p:pic>
        <p:nvPicPr>
          <p:cNvPr id="164" name="Рисунок 163" descr="ep_maps_ep0.png"/>
          <p:cNvPicPr>
            <a:picLocks noChangeAspect="1"/>
          </p:cNvPicPr>
          <p:nvPr/>
        </p:nvPicPr>
        <p:blipFill>
          <a:blip r:embed="rId8"/>
          <a:srcRect l="12829" r="83585"/>
          <a:stretch>
            <a:fillRect/>
          </a:stretch>
        </p:blipFill>
        <p:spPr>
          <a:xfrm>
            <a:off x="4495800" y="3575050"/>
            <a:ext cx="266700" cy="329264"/>
          </a:xfrm>
          <a:prstGeom prst="rect">
            <a:avLst/>
          </a:prstGeom>
        </p:spPr>
      </p:pic>
      <p:sp>
        <p:nvSpPr>
          <p:cNvPr id="165" name="TextBox 164"/>
          <p:cNvSpPr txBox="1"/>
          <p:nvPr/>
        </p:nvSpPr>
        <p:spPr>
          <a:xfrm>
            <a:off x="4406900" y="3345934"/>
            <a:ext cx="2355850" cy="184666"/>
          </a:xfrm>
          <a:prstGeom prst="rect">
            <a:avLst/>
          </a:prstGeom>
          <a:noFill/>
        </p:spPr>
        <p:txBody>
          <a:bodyPr wrap="square" rtlCol="0">
            <a:spAutoFit/>
          </a:bodyPr>
          <a:lstStyle/>
          <a:p>
            <a:r>
              <a:rPr lang="en-US" sz="600" b="1" dirty="0" smtClean="0">
                <a:latin typeface="+mj-lt"/>
              </a:rPr>
              <a:t>CNV distribution in control SMR vs. ANOVA difference of CT1 &amp; CT3 </a:t>
            </a:r>
            <a:endParaRPr lang="ru-RU" sz="600" b="1" dirty="0" smtClean="0">
              <a:latin typeface="+mj-lt"/>
            </a:endParaRPr>
          </a:p>
        </p:txBody>
      </p:sp>
      <p:pic>
        <p:nvPicPr>
          <p:cNvPr id="166" name="Рисунок 165" descr="ep_maps_ep_3.png"/>
          <p:cNvPicPr/>
          <p:nvPr/>
        </p:nvPicPr>
        <p:blipFill>
          <a:blip r:embed="rId9">
            <a:clrChange>
              <a:clrFrom>
                <a:srgbClr val="FFFFFF"/>
              </a:clrFrom>
              <a:clrTo>
                <a:srgbClr val="FFFFFF">
                  <a:alpha val="0"/>
                </a:srgbClr>
              </a:clrTo>
            </a:clrChange>
          </a:blip>
          <a:srcRect l="92674" r="3796"/>
          <a:stretch>
            <a:fillRect/>
          </a:stretch>
        </p:blipFill>
        <p:spPr>
          <a:xfrm>
            <a:off x="4756150" y="3575050"/>
            <a:ext cx="228600" cy="363512"/>
          </a:xfrm>
          <a:prstGeom prst="rect">
            <a:avLst/>
          </a:prstGeom>
        </p:spPr>
      </p:pic>
      <p:pic>
        <p:nvPicPr>
          <p:cNvPr id="167" name="Рисунок 166" descr="ris11.png"/>
          <p:cNvPicPr>
            <a:picLocks noChangeAspect="1"/>
          </p:cNvPicPr>
          <p:nvPr/>
        </p:nvPicPr>
        <p:blipFill>
          <a:blip r:embed="rId10"/>
          <a:srcRect l="28693" t="5588" r="47456" b="71484"/>
          <a:stretch>
            <a:fillRect/>
          </a:stretch>
        </p:blipFill>
        <p:spPr>
          <a:xfrm>
            <a:off x="5073650" y="3591857"/>
            <a:ext cx="1289050" cy="316935"/>
          </a:xfrm>
          <a:prstGeom prst="rect">
            <a:avLst/>
          </a:prstGeom>
        </p:spPr>
      </p:pic>
      <p:sp>
        <p:nvSpPr>
          <p:cNvPr id="168" name="Text Box 70"/>
          <p:cNvSpPr txBox="1">
            <a:spLocks noChangeArrowheads="1"/>
          </p:cNvSpPr>
          <p:nvPr/>
        </p:nvSpPr>
        <p:spPr bwMode="auto">
          <a:xfrm>
            <a:off x="4718050" y="3219450"/>
            <a:ext cx="1911350" cy="61555"/>
          </a:xfrm>
          <a:prstGeom prst="rect">
            <a:avLst/>
          </a:prstGeom>
          <a:noFill/>
          <a:ln w="9525">
            <a:noFill/>
            <a:miter lim="800000"/>
            <a:headEnd/>
            <a:tailEnd/>
          </a:ln>
          <a:effectLst/>
        </p:spPr>
        <p:txBody>
          <a:bodyPr wrap="square" lIns="0" tIns="0" rIns="0" bIns="0">
            <a:spAutoFit/>
          </a:bodyPr>
          <a:lstStyle/>
          <a:p>
            <a:r>
              <a:rPr lang="en-US" sz="400" dirty="0" smtClean="0">
                <a:latin typeface="+mj-lt"/>
              </a:rPr>
              <a:t>Grand-averaged ERP recorded form  </a:t>
            </a:r>
            <a:r>
              <a:rPr lang="en-US" sz="400" dirty="0" err="1" smtClean="0">
                <a:latin typeface="+mj-lt"/>
              </a:rPr>
              <a:t>Fz</a:t>
            </a:r>
            <a:r>
              <a:rPr lang="en-US" sz="400" dirty="0" smtClean="0">
                <a:latin typeface="+mj-lt"/>
              </a:rPr>
              <a:t>. Ox – time from sound stimulus onset, s.</a:t>
            </a:r>
            <a:endParaRPr lang="ru-RU" sz="400" dirty="0">
              <a:latin typeface="+mj-lt"/>
            </a:endParaRPr>
          </a:p>
        </p:txBody>
      </p:sp>
      <p:pic>
        <p:nvPicPr>
          <p:cNvPr id="171" name="Рисунок 170" descr="ppscale.png"/>
          <p:cNvPicPr>
            <a:picLocks noChangeAspect="1"/>
          </p:cNvPicPr>
          <p:nvPr/>
        </p:nvPicPr>
        <p:blipFill>
          <a:blip r:embed="rId11" cstate="print">
            <a:clrChange>
              <a:clrFrom>
                <a:srgbClr val="FFFFFF"/>
              </a:clrFrom>
              <a:clrTo>
                <a:srgbClr val="FFFFFF">
                  <a:alpha val="0"/>
                </a:srgbClr>
              </a:clrTo>
            </a:clrChange>
          </a:blip>
          <a:srcRect t="8743" b="20219"/>
          <a:stretch>
            <a:fillRect/>
          </a:stretch>
        </p:blipFill>
        <p:spPr>
          <a:xfrm>
            <a:off x="6451600" y="3566635"/>
            <a:ext cx="233362" cy="319565"/>
          </a:xfrm>
          <a:prstGeom prst="rect">
            <a:avLst/>
          </a:prstGeom>
        </p:spPr>
      </p:pic>
      <p:grpSp>
        <p:nvGrpSpPr>
          <p:cNvPr id="216" name="Группа 215"/>
          <p:cNvGrpSpPr/>
          <p:nvPr/>
        </p:nvGrpSpPr>
        <p:grpSpPr>
          <a:xfrm>
            <a:off x="4762500" y="2285999"/>
            <a:ext cx="1511300" cy="914883"/>
            <a:chOff x="4762500" y="2285999"/>
            <a:chExt cx="1511300" cy="914883"/>
          </a:xfrm>
        </p:grpSpPr>
        <p:pic>
          <p:nvPicPr>
            <p:cNvPr id="85" name="Рисунок 84"/>
            <p:cNvPicPr>
              <a:picLocks noChangeAspect="1"/>
            </p:cNvPicPr>
            <p:nvPr/>
          </p:nvPicPr>
          <p:blipFill>
            <a:blip r:embed="rId12"/>
            <a:srcRect/>
            <a:stretch>
              <a:fillRect/>
            </a:stretch>
          </p:blipFill>
          <p:spPr bwMode="auto">
            <a:xfrm>
              <a:off x="4762500" y="2285999"/>
              <a:ext cx="1511300" cy="914883"/>
            </a:xfrm>
            <a:prstGeom prst="rect">
              <a:avLst/>
            </a:prstGeom>
            <a:noFill/>
            <a:ln w="9525">
              <a:noFill/>
              <a:miter lim="800000"/>
              <a:headEnd/>
              <a:tailEnd/>
            </a:ln>
            <a:effectLst/>
          </p:spPr>
        </p:pic>
        <p:sp>
          <p:nvSpPr>
            <p:cNvPr id="86" name="TextBox 85"/>
            <p:cNvSpPr txBox="1"/>
            <p:nvPr/>
          </p:nvSpPr>
          <p:spPr>
            <a:xfrm>
              <a:off x="5943598" y="2379600"/>
              <a:ext cx="154800" cy="269304"/>
            </a:xfrm>
            <a:prstGeom prst="rect">
              <a:avLst/>
            </a:prstGeom>
            <a:solidFill>
              <a:schemeClr val="bg1"/>
            </a:solidFill>
          </p:spPr>
          <p:txBody>
            <a:bodyPr wrap="square" lIns="18000" tIns="0" rIns="0" bIns="0" rtlCol="0">
              <a:spAutoFit/>
            </a:bodyPr>
            <a:lstStyle/>
            <a:p>
              <a:r>
                <a:rPr lang="en-US" sz="350" dirty="0" smtClean="0">
                  <a:solidFill>
                    <a:schemeClr val="bg2">
                      <a:lumMod val="10000"/>
                    </a:schemeClr>
                  </a:solidFill>
                  <a:latin typeface="+mj-lt"/>
                </a:rPr>
                <a:t>SAMR</a:t>
              </a:r>
            </a:p>
            <a:p>
              <a:r>
                <a:rPr lang="en-US" sz="350" dirty="0" err="1" smtClean="0">
                  <a:solidFill>
                    <a:schemeClr val="bg2">
                      <a:lumMod val="10000"/>
                    </a:schemeClr>
                  </a:solidFill>
                  <a:latin typeface="+mj-lt"/>
                </a:rPr>
                <a:t>Stimul</a:t>
              </a:r>
              <a:endParaRPr lang="en-US" sz="350" dirty="0" smtClean="0">
                <a:solidFill>
                  <a:schemeClr val="bg2">
                    <a:lumMod val="10000"/>
                  </a:schemeClr>
                </a:solidFill>
                <a:latin typeface="+mj-lt"/>
              </a:endParaRPr>
            </a:p>
            <a:p>
              <a:r>
                <a:rPr lang="en-US" sz="350" dirty="0" smtClean="0">
                  <a:solidFill>
                    <a:schemeClr val="bg2">
                      <a:lumMod val="10000"/>
                    </a:schemeClr>
                  </a:solidFill>
                  <a:latin typeface="+mj-lt"/>
                </a:rPr>
                <a:t>CT1</a:t>
              </a:r>
            </a:p>
            <a:p>
              <a:r>
                <a:rPr lang="en-US" sz="350" dirty="0" smtClean="0">
                  <a:solidFill>
                    <a:schemeClr val="bg2">
                      <a:lumMod val="10000"/>
                    </a:schemeClr>
                  </a:solidFill>
                  <a:latin typeface="+mj-lt"/>
                </a:rPr>
                <a:t>CT2</a:t>
              </a:r>
            </a:p>
            <a:p>
              <a:r>
                <a:rPr lang="en-US" sz="350" dirty="0" smtClean="0">
                  <a:solidFill>
                    <a:schemeClr val="bg2">
                      <a:lumMod val="10000"/>
                    </a:schemeClr>
                  </a:solidFill>
                  <a:latin typeface="+mj-lt"/>
                </a:rPr>
                <a:t>CT3</a:t>
              </a:r>
              <a:endParaRPr lang="ru-RU" sz="350" dirty="0">
                <a:solidFill>
                  <a:schemeClr val="bg2">
                    <a:lumMod val="10000"/>
                  </a:schemeClr>
                </a:solidFill>
                <a:latin typeface="+mj-lt"/>
              </a:endParaRPr>
            </a:p>
          </p:txBody>
        </p:sp>
        <p:sp>
          <p:nvSpPr>
            <p:cNvPr id="169" name="Text Box 70"/>
            <p:cNvSpPr txBox="1">
              <a:spLocks noChangeArrowheads="1"/>
            </p:cNvSpPr>
            <p:nvPr/>
          </p:nvSpPr>
          <p:spPr bwMode="auto">
            <a:xfrm>
              <a:off x="4806950" y="2357795"/>
              <a:ext cx="88900" cy="61555"/>
            </a:xfrm>
            <a:prstGeom prst="rect">
              <a:avLst/>
            </a:prstGeom>
            <a:noFill/>
            <a:ln w="9525">
              <a:noFill/>
              <a:miter lim="800000"/>
              <a:headEnd/>
              <a:tailEnd/>
            </a:ln>
            <a:effectLst/>
          </p:spPr>
          <p:txBody>
            <a:bodyPr wrap="square" lIns="0" tIns="0" rIns="0" bIns="0">
              <a:spAutoFit/>
            </a:bodyPr>
            <a:lstStyle/>
            <a:p>
              <a:r>
                <a:rPr lang="en-US" sz="400" dirty="0" err="1" smtClean="0">
                  <a:solidFill>
                    <a:schemeClr val="bg2">
                      <a:lumMod val="10000"/>
                    </a:schemeClr>
                  </a:solidFill>
                  <a:latin typeface="+mj-lt"/>
                  <a:cs typeface="Arial"/>
                </a:rPr>
                <a:t>μ</a:t>
              </a:r>
              <a:r>
                <a:rPr lang="en-US" sz="400" dirty="0" err="1" smtClean="0">
                  <a:solidFill>
                    <a:schemeClr val="bg2">
                      <a:lumMod val="10000"/>
                    </a:schemeClr>
                  </a:solidFill>
                  <a:latin typeface="+mj-lt"/>
                </a:rPr>
                <a:t>V</a:t>
              </a:r>
              <a:endParaRPr lang="ru-RU" sz="400" baseline="30000" dirty="0">
                <a:solidFill>
                  <a:schemeClr val="bg2">
                    <a:lumMod val="10000"/>
                  </a:schemeClr>
                </a:solidFill>
                <a:latin typeface="+mj-lt"/>
              </a:endParaRPr>
            </a:p>
          </p:txBody>
        </p:sp>
        <p:sp>
          <p:nvSpPr>
            <p:cNvPr id="172" name="Text Box 70"/>
            <p:cNvSpPr txBox="1">
              <a:spLocks noChangeArrowheads="1"/>
            </p:cNvSpPr>
            <p:nvPr/>
          </p:nvSpPr>
          <p:spPr bwMode="auto">
            <a:xfrm>
              <a:off x="6096000" y="3113445"/>
              <a:ext cx="88900" cy="61555"/>
            </a:xfrm>
            <a:prstGeom prst="rect">
              <a:avLst/>
            </a:prstGeom>
            <a:noFill/>
            <a:ln w="9525">
              <a:noFill/>
              <a:miter lim="800000"/>
              <a:headEnd/>
              <a:tailEnd/>
            </a:ln>
            <a:effectLst/>
          </p:spPr>
          <p:txBody>
            <a:bodyPr wrap="square" lIns="0" tIns="0" rIns="0" bIns="0">
              <a:spAutoFit/>
            </a:bodyPr>
            <a:lstStyle/>
            <a:p>
              <a:r>
                <a:rPr lang="en-US" sz="400" dirty="0" smtClean="0">
                  <a:solidFill>
                    <a:schemeClr val="bg2">
                      <a:lumMod val="10000"/>
                    </a:schemeClr>
                  </a:solidFill>
                  <a:latin typeface="+mj-lt"/>
                  <a:cs typeface="Arial"/>
                </a:rPr>
                <a:t>s</a:t>
              </a:r>
              <a:endParaRPr lang="ru-RU" sz="400" baseline="30000" dirty="0">
                <a:solidFill>
                  <a:schemeClr val="bg2">
                    <a:lumMod val="10000"/>
                  </a:schemeClr>
                </a:solidFill>
                <a:latin typeface="+mj-lt"/>
              </a:endParaRPr>
            </a:p>
          </p:txBody>
        </p:sp>
      </p:grpSp>
      <p:sp>
        <p:nvSpPr>
          <p:cNvPr id="174" name="Text Box 70"/>
          <p:cNvSpPr txBox="1">
            <a:spLocks noChangeArrowheads="1"/>
          </p:cNvSpPr>
          <p:nvPr/>
        </p:nvSpPr>
        <p:spPr bwMode="auto">
          <a:xfrm>
            <a:off x="4540250" y="3975100"/>
            <a:ext cx="1911350" cy="184666"/>
          </a:xfrm>
          <a:prstGeom prst="rect">
            <a:avLst/>
          </a:prstGeom>
          <a:noFill/>
          <a:ln w="9525">
            <a:noFill/>
            <a:miter lim="800000"/>
            <a:headEnd/>
            <a:tailEnd/>
          </a:ln>
          <a:effectLst/>
        </p:spPr>
        <p:txBody>
          <a:bodyPr wrap="square" lIns="0" tIns="0" rIns="0" bIns="0">
            <a:spAutoFit/>
          </a:bodyPr>
          <a:lstStyle/>
          <a:p>
            <a:r>
              <a:rPr lang="en-US" sz="400" dirty="0" smtClean="0">
                <a:latin typeface="+mj-lt"/>
              </a:rPr>
              <a:t>A – ERP potential map in the moment of stimulus onset, negativity in red. </a:t>
            </a:r>
          </a:p>
          <a:p>
            <a:r>
              <a:rPr lang="en-US" sz="400" dirty="0" smtClean="0">
                <a:latin typeface="+mj-lt"/>
              </a:rPr>
              <a:t>B – confident level for the difference between ERP waveforms in states of CT1 and CT3.</a:t>
            </a:r>
          </a:p>
          <a:p>
            <a:r>
              <a:rPr lang="en-US" sz="400" dirty="0" smtClean="0">
                <a:latin typeface="+mj-lt"/>
              </a:rPr>
              <a:t>Numbers under maps -  time from stimulus onset in </a:t>
            </a:r>
            <a:r>
              <a:rPr lang="en-US" sz="400" dirty="0" err="1" smtClean="0">
                <a:latin typeface="+mj-lt"/>
              </a:rPr>
              <a:t>ms.</a:t>
            </a:r>
            <a:endParaRPr lang="ru-RU" sz="400" dirty="0">
              <a:latin typeface="+mj-lt"/>
            </a:endParaRPr>
          </a:p>
        </p:txBody>
      </p:sp>
      <p:sp>
        <p:nvSpPr>
          <p:cNvPr id="175" name="Text Box 70"/>
          <p:cNvSpPr txBox="1">
            <a:spLocks noChangeArrowheads="1"/>
          </p:cNvSpPr>
          <p:nvPr/>
        </p:nvSpPr>
        <p:spPr bwMode="auto">
          <a:xfrm>
            <a:off x="4406900" y="3797300"/>
            <a:ext cx="88900" cy="107722"/>
          </a:xfrm>
          <a:prstGeom prst="rect">
            <a:avLst/>
          </a:prstGeom>
          <a:noFill/>
          <a:ln w="9525">
            <a:noFill/>
            <a:miter lim="800000"/>
            <a:headEnd/>
            <a:tailEnd/>
          </a:ln>
          <a:effectLst/>
        </p:spPr>
        <p:txBody>
          <a:bodyPr wrap="square" lIns="0" tIns="0" rIns="0" bIns="0">
            <a:spAutoFit/>
          </a:bodyPr>
          <a:lstStyle/>
          <a:p>
            <a:r>
              <a:rPr lang="en-US" sz="700" dirty="0" smtClean="0">
                <a:solidFill>
                  <a:schemeClr val="bg2">
                    <a:lumMod val="10000"/>
                  </a:schemeClr>
                </a:solidFill>
                <a:latin typeface="+mj-lt"/>
                <a:cs typeface="Arial"/>
              </a:rPr>
              <a:t>A</a:t>
            </a:r>
            <a:endParaRPr lang="ru-RU" sz="700" baseline="30000" dirty="0">
              <a:solidFill>
                <a:schemeClr val="bg2">
                  <a:lumMod val="10000"/>
                </a:schemeClr>
              </a:solidFill>
              <a:latin typeface="+mj-lt"/>
            </a:endParaRPr>
          </a:p>
        </p:txBody>
      </p:sp>
      <p:sp>
        <p:nvSpPr>
          <p:cNvPr id="176" name="Text Box 70"/>
          <p:cNvSpPr txBox="1">
            <a:spLocks noChangeArrowheads="1"/>
          </p:cNvSpPr>
          <p:nvPr/>
        </p:nvSpPr>
        <p:spPr bwMode="auto">
          <a:xfrm>
            <a:off x="4984750" y="3797300"/>
            <a:ext cx="88900" cy="107722"/>
          </a:xfrm>
          <a:prstGeom prst="rect">
            <a:avLst/>
          </a:prstGeom>
          <a:noFill/>
          <a:ln w="9525">
            <a:noFill/>
            <a:miter lim="800000"/>
            <a:headEnd/>
            <a:tailEnd/>
          </a:ln>
          <a:effectLst/>
        </p:spPr>
        <p:txBody>
          <a:bodyPr wrap="square" lIns="0" tIns="0" rIns="0" bIns="0">
            <a:spAutoFit/>
          </a:bodyPr>
          <a:lstStyle/>
          <a:p>
            <a:r>
              <a:rPr lang="en-US" sz="700" dirty="0" smtClean="0">
                <a:solidFill>
                  <a:schemeClr val="bg2">
                    <a:lumMod val="10000"/>
                  </a:schemeClr>
                </a:solidFill>
                <a:latin typeface="+mj-lt"/>
                <a:cs typeface="Arial"/>
              </a:rPr>
              <a:t>B</a:t>
            </a:r>
            <a:endParaRPr lang="ru-RU" sz="700" baseline="30000" dirty="0">
              <a:solidFill>
                <a:schemeClr val="bg2">
                  <a:lumMod val="10000"/>
                </a:schemeClr>
              </a:solidFill>
              <a:latin typeface="+mj-lt"/>
            </a:endParaRPr>
          </a:p>
        </p:txBody>
      </p:sp>
      <p:pic>
        <p:nvPicPr>
          <p:cNvPr id="1031" name="Picture 7"/>
          <p:cNvPicPr>
            <a:picLocks noChangeAspect="1" noChangeArrowheads="1"/>
          </p:cNvPicPr>
          <p:nvPr/>
        </p:nvPicPr>
        <p:blipFill>
          <a:blip r:embed="rId13"/>
          <a:srcRect l="8491" r="65305"/>
          <a:stretch>
            <a:fillRect/>
          </a:stretch>
        </p:blipFill>
        <p:spPr bwMode="auto">
          <a:xfrm>
            <a:off x="3784600" y="6419850"/>
            <a:ext cx="470008" cy="288000"/>
          </a:xfrm>
          <a:prstGeom prst="rect">
            <a:avLst/>
          </a:prstGeom>
          <a:noFill/>
          <a:ln w="9525">
            <a:noFill/>
            <a:miter lim="800000"/>
            <a:headEnd/>
            <a:tailEnd/>
          </a:ln>
          <a:effectLst/>
        </p:spPr>
      </p:pic>
      <p:sp>
        <p:nvSpPr>
          <p:cNvPr id="180" name="Text Box 70"/>
          <p:cNvSpPr txBox="1">
            <a:spLocks noChangeArrowheads="1"/>
          </p:cNvSpPr>
          <p:nvPr/>
        </p:nvSpPr>
        <p:spPr bwMode="auto">
          <a:xfrm>
            <a:off x="2451100" y="8874839"/>
            <a:ext cx="1911350" cy="184666"/>
          </a:xfrm>
          <a:prstGeom prst="rect">
            <a:avLst/>
          </a:prstGeom>
          <a:noFill/>
          <a:ln w="9525">
            <a:noFill/>
            <a:miter lim="800000"/>
            <a:headEnd/>
            <a:tailEnd/>
          </a:ln>
          <a:effectLst/>
        </p:spPr>
        <p:txBody>
          <a:bodyPr wrap="square" lIns="0" tIns="0" rIns="0" bIns="0">
            <a:spAutoFit/>
          </a:bodyPr>
          <a:lstStyle/>
          <a:p>
            <a:r>
              <a:rPr lang="en-US" sz="400" dirty="0" smtClean="0">
                <a:latin typeface="+mn-lt"/>
              </a:rPr>
              <a:t>Ox – time from task onset, s., </a:t>
            </a:r>
            <a:r>
              <a:rPr lang="en-US" sz="400" dirty="0" err="1" smtClean="0">
                <a:latin typeface="+mn-lt"/>
              </a:rPr>
              <a:t>Oy</a:t>
            </a:r>
            <a:r>
              <a:rPr lang="en-US" sz="400" dirty="0" smtClean="0">
                <a:latin typeface="+mn-lt"/>
              </a:rPr>
              <a:t> – RT, s. Color corresponds CT level: green – CT1, yellow – CT2, red – CT3. Numbers above mark presentations of answer variants , red </a:t>
            </a:r>
            <a:r>
              <a:rPr lang="en-US" sz="400" smtClean="0">
                <a:latin typeface="+mn-lt"/>
              </a:rPr>
              <a:t>numbers correspond false answers.</a:t>
            </a:r>
            <a:endParaRPr lang="ru-RU" sz="400" dirty="0">
              <a:latin typeface="+mn-lt"/>
            </a:endParaRPr>
          </a:p>
        </p:txBody>
      </p:sp>
      <p:sp>
        <p:nvSpPr>
          <p:cNvPr id="181" name="TextBox 180"/>
          <p:cNvSpPr txBox="1"/>
          <p:nvPr/>
        </p:nvSpPr>
        <p:spPr>
          <a:xfrm>
            <a:off x="2406650" y="6228540"/>
            <a:ext cx="2000250" cy="146860"/>
          </a:xfrm>
          <a:prstGeom prst="rect">
            <a:avLst/>
          </a:prstGeom>
          <a:noFill/>
        </p:spPr>
        <p:txBody>
          <a:bodyPr wrap="square" tIns="36000" bIns="18000" rtlCol="0">
            <a:spAutoFit/>
          </a:bodyPr>
          <a:lstStyle/>
          <a:p>
            <a:r>
              <a:rPr lang="en-US" sz="600" b="1" dirty="0" smtClean="0">
                <a:latin typeface="+mj-lt"/>
              </a:rPr>
              <a:t>Quick decision of a middle problem </a:t>
            </a:r>
            <a:endParaRPr lang="ru-RU" sz="600" b="1" dirty="0" smtClean="0">
              <a:latin typeface="+mj-lt"/>
            </a:endParaRPr>
          </a:p>
        </p:txBody>
      </p:sp>
      <p:pic>
        <p:nvPicPr>
          <p:cNvPr id="1032" name="Picture 8"/>
          <p:cNvPicPr>
            <a:picLocks noChangeAspect="1" noChangeArrowheads="1"/>
          </p:cNvPicPr>
          <p:nvPr/>
        </p:nvPicPr>
        <p:blipFill>
          <a:blip r:embed="rId14"/>
          <a:srcRect l="9371" r="68308"/>
          <a:stretch>
            <a:fillRect/>
          </a:stretch>
        </p:blipFill>
        <p:spPr bwMode="auto">
          <a:xfrm>
            <a:off x="2495551" y="6419850"/>
            <a:ext cx="400049" cy="288000"/>
          </a:xfrm>
          <a:prstGeom prst="rect">
            <a:avLst/>
          </a:prstGeom>
          <a:noFill/>
          <a:ln w="9525">
            <a:noFill/>
            <a:miter lim="800000"/>
            <a:headEnd/>
            <a:tailEnd/>
          </a:ln>
          <a:effectLst/>
        </p:spPr>
      </p:pic>
      <p:sp>
        <p:nvSpPr>
          <p:cNvPr id="182" name="TextBox 181"/>
          <p:cNvSpPr txBox="1"/>
          <p:nvPr/>
        </p:nvSpPr>
        <p:spPr>
          <a:xfrm>
            <a:off x="2406650" y="6731000"/>
            <a:ext cx="2000250" cy="146860"/>
          </a:xfrm>
          <a:prstGeom prst="rect">
            <a:avLst/>
          </a:prstGeom>
          <a:noFill/>
        </p:spPr>
        <p:txBody>
          <a:bodyPr wrap="square" tIns="36000" bIns="18000" rtlCol="0">
            <a:spAutoFit/>
          </a:bodyPr>
          <a:lstStyle/>
          <a:p>
            <a:r>
              <a:rPr lang="en-US" sz="600" b="1" dirty="0" smtClean="0">
                <a:latin typeface="+mj-lt"/>
              </a:rPr>
              <a:t>Heavy decision of a complex problem </a:t>
            </a:r>
            <a:endParaRPr lang="ru-RU" sz="600" b="1" dirty="0" smtClean="0">
              <a:latin typeface="+mj-lt"/>
            </a:endParaRPr>
          </a:p>
        </p:txBody>
      </p:sp>
      <p:pic>
        <p:nvPicPr>
          <p:cNvPr id="1033" name="Picture 9"/>
          <p:cNvPicPr>
            <a:picLocks noChangeAspect="1" noChangeArrowheads="1"/>
          </p:cNvPicPr>
          <p:nvPr/>
        </p:nvPicPr>
        <p:blipFill>
          <a:blip r:embed="rId15"/>
          <a:srcRect l="10340" r="69866"/>
          <a:stretch>
            <a:fillRect/>
          </a:stretch>
        </p:blipFill>
        <p:spPr bwMode="auto">
          <a:xfrm>
            <a:off x="3384550" y="6419850"/>
            <a:ext cx="355600" cy="288000"/>
          </a:xfrm>
          <a:prstGeom prst="rect">
            <a:avLst/>
          </a:prstGeom>
          <a:noFill/>
          <a:ln w="9525">
            <a:noFill/>
            <a:miter lim="800000"/>
            <a:headEnd/>
            <a:tailEnd/>
          </a:ln>
          <a:effectLst/>
        </p:spPr>
      </p:pic>
      <p:pic>
        <p:nvPicPr>
          <p:cNvPr id="1034" name="Picture 10"/>
          <p:cNvPicPr>
            <a:picLocks noChangeAspect="1" noChangeArrowheads="1"/>
          </p:cNvPicPr>
          <p:nvPr/>
        </p:nvPicPr>
        <p:blipFill>
          <a:blip r:embed="rId16"/>
          <a:srcRect l="8491" r="61771"/>
          <a:stretch>
            <a:fillRect/>
          </a:stretch>
        </p:blipFill>
        <p:spPr bwMode="auto">
          <a:xfrm>
            <a:off x="2495550" y="6908800"/>
            <a:ext cx="533400" cy="288000"/>
          </a:xfrm>
          <a:prstGeom prst="rect">
            <a:avLst/>
          </a:prstGeom>
          <a:noFill/>
          <a:ln w="9525">
            <a:noFill/>
            <a:miter lim="800000"/>
            <a:headEnd/>
            <a:tailEnd/>
          </a:ln>
          <a:effectLst/>
        </p:spPr>
      </p:pic>
      <p:sp>
        <p:nvSpPr>
          <p:cNvPr id="183" name="TextBox 182"/>
          <p:cNvSpPr txBox="1"/>
          <p:nvPr/>
        </p:nvSpPr>
        <p:spPr>
          <a:xfrm>
            <a:off x="2406650" y="8398800"/>
            <a:ext cx="2000250" cy="146860"/>
          </a:xfrm>
          <a:prstGeom prst="rect">
            <a:avLst/>
          </a:prstGeom>
          <a:noFill/>
        </p:spPr>
        <p:txBody>
          <a:bodyPr wrap="square" tIns="36000" bIns="18000" rtlCol="0">
            <a:spAutoFit/>
          </a:bodyPr>
          <a:lstStyle/>
          <a:p>
            <a:r>
              <a:rPr lang="en-US" sz="600" b="1" dirty="0" smtClean="0">
                <a:latin typeface="+mj-lt"/>
              </a:rPr>
              <a:t>Poor concentration (error rate &gt; 0.3)</a:t>
            </a:r>
            <a:endParaRPr lang="ru-RU" sz="600" b="1" dirty="0" smtClean="0">
              <a:latin typeface="+mj-lt"/>
            </a:endParaRPr>
          </a:p>
        </p:txBody>
      </p:sp>
      <p:pic>
        <p:nvPicPr>
          <p:cNvPr id="1035" name="Picture 11"/>
          <p:cNvPicPr>
            <a:picLocks noChangeAspect="1" noChangeArrowheads="1"/>
          </p:cNvPicPr>
          <p:nvPr/>
        </p:nvPicPr>
        <p:blipFill>
          <a:blip r:embed="rId17"/>
          <a:srcRect l="9371" r="52759"/>
          <a:stretch>
            <a:fillRect/>
          </a:stretch>
        </p:blipFill>
        <p:spPr bwMode="auto">
          <a:xfrm>
            <a:off x="2508389" y="8532150"/>
            <a:ext cx="678711" cy="288000"/>
          </a:xfrm>
          <a:prstGeom prst="rect">
            <a:avLst/>
          </a:prstGeom>
          <a:noFill/>
          <a:ln w="9525">
            <a:noFill/>
            <a:miter lim="800000"/>
            <a:headEnd/>
            <a:tailEnd/>
          </a:ln>
          <a:effectLst/>
        </p:spPr>
      </p:pic>
      <p:pic>
        <p:nvPicPr>
          <p:cNvPr id="1036" name="Picture 12"/>
          <p:cNvPicPr>
            <a:picLocks noChangeAspect="1" noChangeArrowheads="1"/>
          </p:cNvPicPr>
          <p:nvPr/>
        </p:nvPicPr>
        <p:blipFill>
          <a:blip r:embed="rId18"/>
          <a:srcRect l="9306" r="35227"/>
          <a:stretch>
            <a:fillRect/>
          </a:stretch>
        </p:blipFill>
        <p:spPr bwMode="auto">
          <a:xfrm>
            <a:off x="2495550" y="8087650"/>
            <a:ext cx="996496" cy="288000"/>
          </a:xfrm>
          <a:prstGeom prst="rect">
            <a:avLst/>
          </a:prstGeom>
          <a:noFill/>
          <a:ln w="9525">
            <a:noFill/>
            <a:miter lim="800000"/>
            <a:headEnd/>
            <a:tailEnd/>
          </a:ln>
          <a:effectLst/>
        </p:spPr>
      </p:pic>
      <p:sp>
        <p:nvSpPr>
          <p:cNvPr id="184" name="TextBox 183"/>
          <p:cNvSpPr txBox="1"/>
          <p:nvPr/>
        </p:nvSpPr>
        <p:spPr>
          <a:xfrm>
            <a:off x="2406650" y="7954300"/>
            <a:ext cx="2000250" cy="146860"/>
          </a:xfrm>
          <a:prstGeom prst="rect">
            <a:avLst/>
          </a:prstGeom>
          <a:noFill/>
        </p:spPr>
        <p:txBody>
          <a:bodyPr wrap="square" tIns="36000" bIns="18000" rtlCol="0">
            <a:spAutoFit/>
          </a:bodyPr>
          <a:lstStyle/>
          <a:p>
            <a:r>
              <a:rPr lang="en-US" sz="600" b="1" dirty="0" smtClean="0">
                <a:latin typeface="+mj-lt"/>
              </a:rPr>
              <a:t>Approximate decision (potentially erroneous)</a:t>
            </a:r>
            <a:endParaRPr lang="ru-RU" sz="600" b="1" dirty="0" smtClean="0">
              <a:latin typeface="+mj-lt"/>
            </a:endParaRPr>
          </a:p>
        </p:txBody>
      </p:sp>
      <p:sp>
        <p:nvSpPr>
          <p:cNvPr id="185" name="TextBox 184"/>
          <p:cNvSpPr txBox="1"/>
          <p:nvPr/>
        </p:nvSpPr>
        <p:spPr>
          <a:xfrm>
            <a:off x="2406650" y="7219950"/>
            <a:ext cx="2000250" cy="146860"/>
          </a:xfrm>
          <a:prstGeom prst="rect">
            <a:avLst/>
          </a:prstGeom>
          <a:noFill/>
        </p:spPr>
        <p:txBody>
          <a:bodyPr wrap="square" tIns="36000" bIns="18000" rtlCol="0">
            <a:spAutoFit/>
          </a:bodyPr>
          <a:lstStyle/>
          <a:p>
            <a:r>
              <a:rPr lang="en-US" sz="600" b="1" dirty="0" smtClean="0">
                <a:latin typeface="+mj-lt"/>
              </a:rPr>
              <a:t>Tough decision</a:t>
            </a:r>
            <a:endParaRPr lang="ru-RU" sz="600" b="1" dirty="0" smtClean="0">
              <a:latin typeface="+mj-lt"/>
            </a:endParaRPr>
          </a:p>
        </p:txBody>
      </p:sp>
      <p:pic>
        <p:nvPicPr>
          <p:cNvPr id="1039" name="Picture 15"/>
          <p:cNvPicPr>
            <a:picLocks noChangeAspect="1" noChangeArrowheads="1"/>
          </p:cNvPicPr>
          <p:nvPr/>
        </p:nvPicPr>
        <p:blipFill>
          <a:blip r:embed="rId19"/>
          <a:srcRect l="8491" r="51998"/>
          <a:stretch>
            <a:fillRect/>
          </a:stretch>
        </p:blipFill>
        <p:spPr bwMode="auto">
          <a:xfrm>
            <a:off x="3651250" y="6908800"/>
            <a:ext cx="711200" cy="288000"/>
          </a:xfrm>
          <a:prstGeom prst="rect">
            <a:avLst/>
          </a:prstGeom>
          <a:noFill/>
          <a:ln w="9525">
            <a:noFill/>
            <a:miter lim="800000"/>
            <a:headEnd/>
            <a:tailEnd/>
          </a:ln>
          <a:effectLst/>
        </p:spPr>
      </p:pic>
      <p:pic>
        <p:nvPicPr>
          <p:cNvPr id="1040" name="Picture 16"/>
          <p:cNvPicPr>
            <a:picLocks noChangeAspect="1" noChangeArrowheads="1"/>
          </p:cNvPicPr>
          <p:nvPr/>
        </p:nvPicPr>
        <p:blipFill>
          <a:blip r:embed="rId20"/>
          <a:srcRect l="9371" r="9371"/>
          <a:stretch>
            <a:fillRect/>
          </a:stretch>
        </p:blipFill>
        <p:spPr bwMode="auto">
          <a:xfrm>
            <a:off x="2506101" y="7353300"/>
            <a:ext cx="1456299" cy="288000"/>
          </a:xfrm>
          <a:prstGeom prst="rect">
            <a:avLst/>
          </a:prstGeom>
          <a:noFill/>
          <a:ln w="9525">
            <a:noFill/>
            <a:miter lim="800000"/>
            <a:headEnd/>
            <a:tailEnd/>
          </a:ln>
          <a:effectLst/>
        </p:spPr>
      </p:pic>
      <p:pic>
        <p:nvPicPr>
          <p:cNvPr id="1042" name="Picture 18"/>
          <p:cNvPicPr>
            <a:picLocks noChangeAspect="1" noChangeArrowheads="1"/>
          </p:cNvPicPr>
          <p:nvPr/>
        </p:nvPicPr>
        <p:blipFill>
          <a:blip r:embed="rId21"/>
          <a:srcRect l="8491" r="61875"/>
          <a:stretch>
            <a:fillRect/>
          </a:stretch>
        </p:blipFill>
        <p:spPr bwMode="auto">
          <a:xfrm>
            <a:off x="3073400" y="6908800"/>
            <a:ext cx="533400" cy="288000"/>
          </a:xfrm>
          <a:prstGeom prst="rect">
            <a:avLst/>
          </a:prstGeom>
          <a:noFill/>
          <a:ln w="9525">
            <a:noFill/>
            <a:miter lim="800000"/>
            <a:headEnd/>
            <a:tailEnd/>
          </a:ln>
          <a:effectLst/>
        </p:spPr>
      </p:pic>
      <p:pic>
        <p:nvPicPr>
          <p:cNvPr id="1043" name="Picture 19"/>
          <p:cNvPicPr>
            <a:picLocks noChangeAspect="1" noChangeArrowheads="1"/>
          </p:cNvPicPr>
          <p:nvPr/>
        </p:nvPicPr>
        <p:blipFill>
          <a:blip r:embed="rId22"/>
          <a:srcRect l="8491" r="69284"/>
          <a:stretch>
            <a:fillRect/>
          </a:stretch>
        </p:blipFill>
        <p:spPr bwMode="auto">
          <a:xfrm>
            <a:off x="2940050" y="6419850"/>
            <a:ext cx="400050" cy="288000"/>
          </a:xfrm>
          <a:prstGeom prst="rect">
            <a:avLst/>
          </a:prstGeom>
          <a:noFill/>
          <a:ln w="9525">
            <a:noFill/>
            <a:miter lim="800000"/>
            <a:headEnd/>
            <a:tailEnd/>
          </a:ln>
          <a:effectLst/>
        </p:spPr>
      </p:pic>
      <p:sp>
        <p:nvSpPr>
          <p:cNvPr id="188" name="TextBox 55"/>
          <p:cNvSpPr txBox="1">
            <a:spLocks noChangeArrowheads="1"/>
          </p:cNvSpPr>
          <p:nvPr/>
        </p:nvSpPr>
        <p:spPr bwMode="auto">
          <a:xfrm>
            <a:off x="2362200" y="7650718"/>
            <a:ext cx="2071688" cy="369332"/>
          </a:xfrm>
          <a:prstGeom prst="rect">
            <a:avLst/>
          </a:prstGeom>
          <a:noFill/>
          <a:ln w="9525">
            <a:noFill/>
            <a:miter lim="800000"/>
            <a:headEnd/>
            <a:tailEnd/>
          </a:ln>
        </p:spPr>
        <p:txBody>
          <a:bodyPr>
            <a:spAutoFit/>
          </a:bodyPr>
          <a:lstStyle/>
          <a:p>
            <a:r>
              <a:rPr lang="en-US" sz="600" dirty="0" smtClean="0">
                <a:latin typeface="+mn-lt"/>
              </a:rPr>
              <a:t>Sometimes when cognitive load gets bigger than residual motivation, CT pattern changes and </a:t>
            </a:r>
            <a:r>
              <a:rPr lang="en-US" sz="600" dirty="0" smtClean="0">
                <a:solidFill>
                  <a:srgbClr val="623216"/>
                </a:solidFill>
                <a:latin typeface="Cambria"/>
              </a:rPr>
              <a:t>the following states </a:t>
            </a:r>
            <a:r>
              <a:rPr lang="en-US" sz="600" dirty="0" smtClean="0">
                <a:latin typeface="+mn-lt"/>
              </a:rPr>
              <a:t>can be diagnosed.</a:t>
            </a:r>
          </a:p>
        </p:txBody>
      </p:sp>
      <p:pic>
        <p:nvPicPr>
          <p:cNvPr id="1045" name="Picture 21"/>
          <p:cNvPicPr>
            <a:picLocks noChangeAspect="1" noChangeArrowheads="1"/>
          </p:cNvPicPr>
          <p:nvPr/>
        </p:nvPicPr>
        <p:blipFill>
          <a:blip r:embed="rId23"/>
          <a:srcRect l="8491" r="67925"/>
          <a:stretch>
            <a:fillRect/>
          </a:stretch>
        </p:blipFill>
        <p:spPr bwMode="auto">
          <a:xfrm>
            <a:off x="3651250" y="8087650"/>
            <a:ext cx="419323" cy="288000"/>
          </a:xfrm>
          <a:prstGeom prst="rect">
            <a:avLst/>
          </a:prstGeom>
          <a:noFill/>
          <a:ln w="9525">
            <a:noFill/>
            <a:miter lim="800000"/>
            <a:headEnd/>
            <a:tailEnd/>
          </a:ln>
          <a:effectLst/>
        </p:spPr>
      </p:pic>
      <p:pic>
        <p:nvPicPr>
          <p:cNvPr id="1046" name="Picture 22"/>
          <p:cNvPicPr>
            <a:picLocks noChangeAspect="1" noChangeArrowheads="1"/>
          </p:cNvPicPr>
          <p:nvPr/>
        </p:nvPicPr>
        <p:blipFill>
          <a:blip r:embed="rId24"/>
          <a:srcRect l="8491" r="50944"/>
          <a:stretch>
            <a:fillRect/>
          </a:stretch>
        </p:blipFill>
        <p:spPr bwMode="auto">
          <a:xfrm>
            <a:off x="3276673" y="8532150"/>
            <a:ext cx="730177" cy="288000"/>
          </a:xfrm>
          <a:prstGeom prst="rect">
            <a:avLst/>
          </a:prstGeom>
          <a:noFill/>
          <a:ln w="9525">
            <a:noFill/>
            <a:miter lim="800000"/>
            <a:headEnd/>
            <a:tailEnd/>
          </a:ln>
          <a:effectLst/>
        </p:spPr>
      </p:pic>
      <p:grpSp>
        <p:nvGrpSpPr>
          <p:cNvPr id="203" name="Группа 202"/>
          <p:cNvGrpSpPr/>
          <p:nvPr/>
        </p:nvGrpSpPr>
        <p:grpSpPr>
          <a:xfrm>
            <a:off x="228600" y="5664200"/>
            <a:ext cx="1835786" cy="736786"/>
            <a:chOff x="202965" y="5486400"/>
            <a:chExt cx="1835786" cy="736786"/>
          </a:xfrm>
        </p:grpSpPr>
        <p:pic>
          <p:nvPicPr>
            <p:cNvPr id="161" name="Рисунок 160"/>
            <p:cNvPicPr>
              <a:picLocks noChangeAspect="1"/>
            </p:cNvPicPr>
            <p:nvPr/>
          </p:nvPicPr>
          <p:blipFill>
            <a:blip r:embed="rId25"/>
            <a:srcRect l="5267" r="7525"/>
            <a:stretch>
              <a:fillRect/>
            </a:stretch>
          </p:blipFill>
          <p:spPr bwMode="auto">
            <a:xfrm>
              <a:off x="202965" y="5486400"/>
              <a:ext cx="1835786" cy="736786"/>
            </a:xfrm>
            <a:prstGeom prst="rect">
              <a:avLst/>
            </a:prstGeom>
            <a:noFill/>
            <a:ln w="9525">
              <a:noFill/>
              <a:miter lim="800000"/>
              <a:headEnd/>
              <a:tailEnd/>
            </a:ln>
          </p:spPr>
        </p:pic>
        <p:cxnSp>
          <p:nvCxnSpPr>
            <p:cNvPr id="196" name="Прямая соединительная линия 195"/>
            <p:cNvCxnSpPr/>
            <p:nvPr/>
          </p:nvCxnSpPr>
          <p:spPr bwMode="auto">
            <a:xfrm rot="5400000">
              <a:off x="314884" y="5818981"/>
              <a:ext cx="66675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Прямая соединительная линия 196"/>
            <p:cNvCxnSpPr/>
            <p:nvPr/>
          </p:nvCxnSpPr>
          <p:spPr bwMode="auto">
            <a:xfrm rot="5400000">
              <a:off x="846696" y="5818981"/>
              <a:ext cx="66675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201" name="Text Box 70"/>
          <p:cNvSpPr txBox="1">
            <a:spLocks noChangeArrowheads="1"/>
          </p:cNvSpPr>
          <p:nvPr/>
        </p:nvSpPr>
        <p:spPr bwMode="auto">
          <a:xfrm>
            <a:off x="228600" y="9575800"/>
            <a:ext cx="1911350" cy="184666"/>
          </a:xfrm>
          <a:prstGeom prst="rect">
            <a:avLst/>
          </a:prstGeom>
          <a:noFill/>
          <a:ln w="9525">
            <a:noFill/>
            <a:miter lim="800000"/>
            <a:headEnd/>
            <a:tailEnd/>
          </a:ln>
          <a:effectLst/>
        </p:spPr>
        <p:txBody>
          <a:bodyPr wrap="square" lIns="0" tIns="0" rIns="0" bIns="0">
            <a:spAutoFit/>
          </a:bodyPr>
          <a:lstStyle/>
          <a:p>
            <a:r>
              <a:rPr lang="ru-RU" sz="400" dirty="0" err="1" smtClean="0">
                <a:latin typeface="+mn-lt"/>
              </a:rPr>
              <a:t>t</a:t>
            </a:r>
            <a:r>
              <a:rPr lang="ru-RU" sz="400" baseline="-25000" dirty="0" err="1" smtClean="0">
                <a:latin typeface="+mn-lt"/>
              </a:rPr>
              <a:t>Uj</a:t>
            </a:r>
            <a:r>
              <a:rPr lang="ru-RU" sz="400" baseline="-25000" dirty="0" smtClean="0">
                <a:latin typeface="+mn-lt"/>
              </a:rPr>
              <a:t> </a:t>
            </a:r>
            <a:r>
              <a:rPr lang="en-US" sz="400" dirty="0" smtClean="0">
                <a:latin typeface="+mn-lt"/>
              </a:rPr>
              <a:t> – time of the decision end, s, </a:t>
            </a:r>
            <a:r>
              <a:rPr lang="ru-RU" sz="400" dirty="0" err="1" smtClean="0">
                <a:latin typeface="+mn-lt"/>
              </a:rPr>
              <a:t>t</a:t>
            </a:r>
            <a:r>
              <a:rPr lang="ru-RU" sz="400" baseline="-25000" dirty="0" err="1" smtClean="0">
                <a:latin typeface="+mn-lt"/>
              </a:rPr>
              <a:t>i</a:t>
            </a:r>
            <a:r>
              <a:rPr lang="en-US" sz="400" dirty="0" smtClean="0">
                <a:latin typeface="+mn-lt"/>
              </a:rPr>
              <a:t> - time of the beginning of key press, </a:t>
            </a:r>
            <a:r>
              <a:rPr lang="en-US" sz="400" dirty="0" err="1" smtClean="0">
                <a:latin typeface="+mn-lt"/>
              </a:rPr>
              <a:t>t</a:t>
            </a:r>
            <a:r>
              <a:rPr lang="en-US" sz="400" baseline="-25000" dirty="0" err="1" smtClean="0">
                <a:latin typeface="+mn-lt"/>
              </a:rPr>
              <a:t>Ri</a:t>
            </a:r>
            <a:r>
              <a:rPr lang="en-US" sz="400" baseline="-25000" dirty="0" smtClean="0">
                <a:latin typeface="+mn-lt"/>
              </a:rPr>
              <a:t> </a:t>
            </a:r>
            <a:r>
              <a:rPr lang="en-US" sz="400" dirty="0" smtClean="0">
                <a:latin typeface="+mn-lt"/>
              </a:rPr>
              <a:t>– time of the beginning of key press, s, </a:t>
            </a:r>
            <a:r>
              <a:rPr lang="en-US" sz="400" dirty="0" err="1" smtClean="0">
                <a:latin typeface="+mn-lt"/>
              </a:rPr>
              <a:t>LP</a:t>
            </a:r>
            <a:r>
              <a:rPr lang="en-US" sz="400" baseline="-25000" dirty="0" err="1" smtClean="0">
                <a:latin typeface="+mn-lt"/>
              </a:rPr>
              <a:t>i</a:t>
            </a:r>
            <a:r>
              <a:rPr lang="en-US" sz="400" dirty="0" smtClean="0">
                <a:latin typeface="+mn-lt"/>
              </a:rPr>
              <a:t> – latent period of SMR, s; </a:t>
            </a:r>
            <a:r>
              <a:rPr lang="en-US" sz="400" dirty="0" err="1" smtClean="0">
                <a:latin typeface="+mn-lt"/>
              </a:rPr>
              <a:t>T</a:t>
            </a:r>
            <a:r>
              <a:rPr lang="en-US" sz="400" baseline="-25000" dirty="0" err="1" smtClean="0">
                <a:latin typeface="+mn-lt"/>
              </a:rPr>
              <a:t>k</a:t>
            </a:r>
            <a:r>
              <a:rPr lang="en-US" sz="400" dirty="0" smtClean="0">
                <a:latin typeface="+mn-lt"/>
              </a:rPr>
              <a:t> – time of being in the state of </a:t>
            </a:r>
            <a:r>
              <a:rPr lang="en-US" sz="400" i="1" dirty="0" smtClean="0">
                <a:latin typeface="+mn-lt"/>
              </a:rPr>
              <a:t>k</a:t>
            </a:r>
            <a:r>
              <a:rPr lang="en-US" sz="400" dirty="0" smtClean="0">
                <a:latin typeface="+mn-lt"/>
              </a:rPr>
              <a:t>, s .</a:t>
            </a:r>
            <a:endParaRPr lang="ru-RU" sz="400" dirty="0">
              <a:latin typeface="+mn-lt"/>
            </a:endParaRPr>
          </a:p>
        </p:txBody>
      </p:sp>
      <p:sp>
        <p:nvSpPr>
          <p:cNvPr id="202" name="TextBox 201"/>
          <p:cNvSpPr txBox="1"/>
          <p:nvPr/>
        </p:nvSpPr>
        <p:spPr>
          <a:xfrm>
            <a:off x="139700" y="5441950"/>
            <a:ext cx="2071702" cy="246221"/>
          </a:xfrm>
          <a:prstGeom prst="rect">
            <a:avLst/>
          </a:prstGeom>
          <a:noFill/>
        </p:spPr>
        <p:txBody>
          <a:bodyPr wrap="square" rtlCol="0">
            <a:spAutoFit/>
          </a:bodyPr>
          <a:lstStyle/>
          <a:p>
            <a:r>
              <a:rPr lang="en-US" sz="1000" b="1" dirty="0" smtClean="0">
                <a:latin typeface="+mj-lt"/>
              </a:rPr>
              <a:t>RT distribution</a:t>
            </a:r>
            <a:endParaRPr lang="ru-RU" sz="1000" b="1" dirty="0" smtClean="0">
              <a:latin typeface="+mj-lt"/>
            </a:endParaRPr>
          </a:p>
        </p:txBody>
      </p:sp>
      <p:sp>
        <p:nvSpPr>
          <p:cNvPr id="206" name="Выноска 3 205"/>
          <p:cNvSpPr/>
          <p:nvPr/>
        </p:nvSpPr>
        <p:spPr bwMode="auto">
          <a:xfrm>
            <a:off x="2895600" y="4375150"/>
            <a:ext cx="1466850" cy="400050"/>
          </a:xfrm>
          <a:prstGeom prst="borderCallout3">
            <a:avLst>
              <a:gd name="adj1" fmla="val 53274"/>
              <a:gd name="adj2" fmla="val -4867"/>
              <a:gd name="adj3" fmla="val 297321"/>
              <a:gd name="adj4" fmla="val -48810"/>
              <a:gd name="adj5" fmla="val 330953"/>
              <a:gd name="adj6" fmla="val -157290"/>
              <a:gd name="adj7" fmla="val 353439"/>
              <a:gd name="adj8" fmla="val -163537"/>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r="100000" b="100000"/>
            </a:path>
            <a:tileRect l="-100000" t="-100000"/>
          </a:gradFill>
          <a:ln w="9525" cap="flat" cmpd="sng" algn="ctr">
            <a:solidFill>
              <a:srgbClr val="92D050"/>
            </a:solidFill>
            <a:prstDash val="solid"/>
            <a:round/>
            <a:headEnd type="none" w="med" len="med"/>
            <a:tailEnd type="oval" w="med" len="med"/>
          </a:ln>
          <a:effectLst/>
        </p:spPr>
        <p:txBody>
          <a:bodyPr vert="horz" wrap="square" lIns="72000" tIns="36000" rIns="0" bIns="18000" numCol="1" rtlCol="0" anchor="t" anchorCtr="0" compatLnSpc="1">
            <a:prstTxWarp prst="textNoShape">
              <a:avLst/>
            </a:prstTxWarp>
          </a:bodyPr>
          <a:lstStyle/>
          <a:p>
            <a:r>
              <a:rPr lang="en-US" sz="800" b="1" dirty="0" smtClean="0">
                <a:latin typeface="+mn-lt"/>
              </a:rPr>
              <a:t>CT1</a:t>
            </a:r>
            <a:r>
              <a:rPr lang="en-US" sz="500" dirty="0" smtClean="0">
                <a:latin typeface="+mn-lt"/>
              </a:rPr>
              <a:t>. Predominant SMR execution. A subject is distracted from MA, attended on ongoing sound clicks. Mind is loaded with the next sound onset prediction. RT is close to usual values </a:t>
            </a:r>
            <a:r>
              <a:rPr lang="ru-RU" sz="500" dirty="0" smtClean="0">
                <a:latin typeface="+mn-lt"/>
              </a:rPr>
              <a:t>0.15-0.25 </a:t>
            </a:r>
            <a:r>
              <a:rPr lang="en-US" sz="500" dirty="0" smtClean="0">
                <a:latin typeface="+mn-lt"/>
              </a:rPr>
              <a:t>s</a:t>
            </a:r>
            <a:r>
              <a:rPr lang="ru-RU" sz="500" dirty="0" smtClean="0">
                <a:latin typeface="+mn-lt"/>
              </a:rPr>
              <a:t>.</a:t>
            </a:r>
          </a:p>
        </p:txBody>
      </p:sp>
      <p:sp>
        <p:nvSpPr>
          <p:cNvPr id="207" name="Выноска 3 206"/>
          <p:cNvSpPr/>
          <p:nvPr/>
        </p:nvSpPr>
        <p:spPr bwMode="auto">
          <a:xfrm>
            <a:off x="2895600" y="4864100"/>
            <a:ext cx="1466850" cy="400050"/>
          </a:xfrm>
          <a:prstGeom prst="borderCallout3">
            <a:avLst>
              <a:gd name="adj1" fmla="val 53274"/>
              <a:gd name="adj2" fmla="val -4867"/>
              <a:gd name="adj3" fmla="val 202083"/>
              <a:gd name="adj4" fmla="val -49784"/>
              <a:gd name="adj5" fmla="val 208334"/>
              <a:gd name="adj6" fmla="val -125147"/>
              <a:gd name="adj7" fmla="val 235583"/>
              <a:gd name="adj8" fmla="val -136264"/>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path path="circle">
              <a:fillToRect r="100000" b="100000"/>
            </a:path>
            <a:tileRect l="-100000" t="-100000"/>
          </a:gradFill>
          <a:ln w="9525" cap="flat" cmpd="sng" algn="ctr">
            <a:solidFill>
              <a:srgbClr val="FFC000"/>
            </a:solidFill>
            <a:prstDash val="solid"/>
            <a:round/>
            <a:headEnd type="none" w="med" len="med"/>
            <a:tailEnd type="oval" w="med" len="med"/>
          </a:ln>
          <a:effectLst/>
        </p:spPr>
        <p:txBody>
          <a:bodyPr vert="horz" wrap="square" lIns="72000" tIns="36000" rIns="0" bIns="18000" numCol="1" rtlCol="0" anchor="t" anchorCtr="0" compatLnSpc="1">
            <a:prstTxWarp prst="textNoShape">
              <a:avLst/>
            </a:prstTxWarp>
          </a:bodyPr>
          <a:lstStyle/>
          <a:p>
            <a:r>
              <a:rPr lang="en-US" sz="800" b="1" dirty="0" smtClean="0">
                <a:latin typeface="+mn-lt"/>
              </a:rPr>
              <a:t>CT2</a:t>
            </a:r>
            <a:r>
              <a:rPr lang="en-US" sz="500" dirty="0" smtClean="0">
                <a:latin typeface="+mn-lt"/>
              </a:rPr>
              <a:t>. Partial execution of SMR and MA. The attention is distributed between two activities, so arithmetic load is not much. RT is longer, but still linked to the stimulus, - 0.25-1 s.</a:t>
            </a:r>
            <a:endParaRPr lang="ru-RU" sz="500" dirty="0" smtClean="0">
              <a:latin typeface="+mn-lt"/>
            </a:endParaRPr>
          </a:p>
        </p:txBody>
      </p:sp>
      <p:sp>
        <p:nvSpPr>
          <p:cNvPr id="208" name="Выноска 3 207"/>
          <p:cNvSpPr/>
          <p:nvPr/>
        </p:nvSpPr>
        <p:spPr bwMode="auto">
          <a:xfrm>
            <a:off x="2895600" y="5353050"/>
            <a:ext cx="1466850" cy="400050"/>
          </a:xfrm>
          <a:prstGeom prst="borderCallout3">
            <a:avLst>
              <a:gd name="adj1" fmla="val 53274"/>
              <a:gd name="adj2" fmla="val -4867"/>
              <a:gd name="adj3" fmla="val 96131"/>
              <a:gd name="adj4" fmla="val -45888"/>
              <a:gd name="adj5" fmla="val 101191"/>
              <a:gd name="adj6" fmla="val -91380"/>
              <a:gd name="adj7" fmla="val 112964"/>
              <a:gd name="adj8" fmla="val -102823"/>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r="100000" b="100000"/>
            </a:path>
            <a:tileRect l="-100000" t="-100000"/>
          </a:gradFill>
          <a:ln w="9525" cap="flat" cmpd="sng" algn="ctr">
            <a:solidFill>
              <a:srgbClr val="FF0000"/>
            </a:solidFill>
            <a:prstDash val="solid"/>
            <a:round/>
            <a:headEnd type="none" w="med" len="med"/>
            <a:tailEnd type="oval" w="med" len="med"/>
          </a:ln>
          <a:effectLst/>
        </p:spPr>
        <p:txBody>
          <a:bodyPr vert="horz" wrap="square" lIns="72000" tIns="36000" rIns="0" bIns="18000" numCol="1" rtlCol="0" anchor="t" anchorCtr="0" compatLnSpc="1">
            <a:prstTxWarp prst="textNoShape">
              <a:avLst/>
            </a:prstTxWarp>
          </a:bodyPr>
          <a:lstStyle/>
          <a:p>
            <a:r>
              <a:rPr lang="en-US" sz="800" b="1" dirty="0" smtClean="0">
                <a:latin typeface="+mn-lt"/>
              </a:rPr>
              <a:t>CT3</a:t>
            </a:r>
            <a:r>
              <a:rPr lang="en-US" sz="500" dirty="0" smtClean="0">
                <a:latin typeface="+mn-lt"/>
              </a:rPr>
              <a:t>. Predominant concentration on MA. A subject is fully distracted from SMR. RT exceeds 1 s or no reaction at all.</a:t>
            </a:r>
            <a:endParaRPr lang="ru-RU" sz="500" dirty="0" smtClean="0">
              <a:latin typeface="+mn-lt"/>
            </a:endParaRPr>
          </a:p>
        </p:txBody>
      </p:sp>
      <p:grpSp>
        <p:nvGrpSpPr>
          <p:cNvPr id="194" name="Группа 193"/>
          <p:cNvGrpSpPr/>
          <p:nvPr/>
        </p:nvGrpSpPr>
        <p:grpSpPr>
          <a:xfrm>
            <a:off x="139700" y="4108450"/>
            <a:ext cx="2622550" cy="1263650"/>
            <a:chOff x="139700" y="4641850"/>
            <a:chExt cx="2622550" cy="1263650"/>
          </a:xfrm>
        </p:grpSpPr>
        <p:sp>
          <p:nvSpPr>
            <p:cNvPr id="82" name="TextBox 81"/>
            <p:cNvSpPr txBox="1"/>
            <p:nvPr/>
          </p:nvSpPr>
          <p:spPr>
            <a:xfrm>
              <a:off x="139700" y="4641850"/>
              <a:ext cx="2071702" cy="246221"/>
            </a:xfrm>
            <a:prstGeom prst="rect">
              <a:avLst/>
            </a:prstGeom>
            <a:noFill/>
          </p:spPr>
          <p:txBody>
            <a:bodyPr wrap="square" rtlCol="0">
              <a:spAutoFit/>
            </a:bodyPr>
            <a:lstStyle/>
            <a:p>
              <a:r>
                <a:rPr lang="en-US" sz="1000" b="1" dirty="0" smtClean="0">
                  <a:latin typeface="+mj-lt"/>
                </a:rPr>
                <a:t>Dual-task paradigm</a:t>
              </a:r>
              <a:endParaRPr lang="ru-RU" sz="1000" b="1" dirty="0" smtClean="0">
                <a:latin typeface="+mj-lt"/>
              </a:endParaRPr>
            </a:p>
          </p:txBody>
        </p:sp>
        <p:pic>
          <p:nvPicPr>
            <p:cNvPr id="2108" name="Рисунок 11"/>
            <p:cNvPicPr>
              <a:picLocks noChangeAspect="1" noChangeArrowheads="1"/>
            </p:cNvPicPr>
            <p:nvPr/>
          </p:nvPicPr>
          <p:blipFill>
            <a:blip r:embed="rId26"/>
            <a:srcRect r="51187" b="22433"/>
            <a:stretch>
              <a:fillRect/>
            </a:stretch>
          </p:blipFill>
          <p:spPr bwMode="auto">
            <a:xfrm>
              <a:off x="317500" y="4864100"/>
              <a:ext cx="446277" cy="248968"/>
            </a:xfrm>
            <a:prstGeom prst="rect">
              <a:avLst/>
            </a:prstGeom>
            <a:noFill/>
            <a:ln w="9525">
              <a:noFill/>
              <a:miter lim="800000"/>
              <a:headEnd/>
              <a:tailEnd/>
            </a:ln>
          </p:spPr>
        </p:pic>
        <p:grpSp>
          <p:nvGrpSpPr>
            <p:cNvPr id="91" name="Группа 90"/>
            <p:cNvGrpSpPr/>
            <p:nvPr/>
          </p:nvGrpSpPr>
          <p:grpSpPr>
            <a:xfrm>
              <a:off x="228600" y="5288870"/>
              <a:ext cx="1923460" cy="241980"/>
              <a:chOff x="228600" y="5264150"/>
              <a:chExt cx="1923460" cy="241980"/>
            </a:xfrm>
          </p:grpSpPr>
          <p:cxnSp>
            <p:nvCxnSpPr>
              <p:cNvPr id="89" name="Прямая со стрелкой 88"/>
              <p:cNvCxnSpPr/>
              <p:nvPr/>
            </p:nvCxnSpPr>
            <p:spPr bwMode="auto">
              <a:xfrm>
                <a:off x="228600" y="5264150"/>
                <a:ext cx="18669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90" name="TextBox 89"/>
              <p:cNvSpPr txBox="1"/>
              <p:nvPr/>
            </p:nvSpPr>
            <p:spPr>
              <a:xfrm>
                <a:off x="1917700" y="5264150"/>
                <a:ext cx="234360" cy="241980"/>
              </a:xfrm>
              <a:prstGeom prst="rect">
                <a:avLst/>
              </a:prstGeom>
              <a:noFill/>
            </p:spPr>
            <p:txBody>
              <a:bodyPr wrap="none" tIns="36000" bIns="36000" rtlCol="0">
                <a:spAutoFit/>
              </a:bodyPr>
              <a:lstStyle/>
              <a:p>
                <a:r>
                  <a:rPr lang="en-US" sz="1100" dirty="0" smtClean="0">
                    <a:latin typeface="+mj-lt"/>
                  </a:rPr>
                  <a:t>t</a:t>
                </a:r>
                <a:endParaRPr lang="ru-RU" sz="1100" dirty="0">
                  <a:latin typeface="+mj-lt"/>
                </a:endParaRPr>
              </a:p>
            </p:txBody>
          </p:sp>
        </p:grpSp>
        <p:cxnSp>
          <p:nvCxnSpPr>
            <p:cNvPr id="93" name="Прямая соединительная линия 92"/>
            <p:cNvCxnSpPr/>
            <p:nvPr/>
          </p:nvCxnSpPr>
          <p:spPr bwMode="auto">
            <a:xfrm>
              <a:off x="228600" y="5708650"/>
              <a:ext cx="1866900" cy="1588"/>
            </a:xfrm>
            <a:prstGeom prst="line">
              <a:avLst/>
            </a:prstGeom>
            <a:solidFill>
              <a:schemeClr val="accent1"/>
            </a:solidFill>
            <a:ln w="12700" cap="flat" cmpd="sng" algn="ctr">
              <a:solidFill>
                <a:schemeClr val="tx1"/>
              </a:solidFill>
              <a:prstDash val="solid"/>
              <a:round/>
              <a:headEnd type="none" w="med" len="med"/>
              <a:tailEnd type="none" w="med" len="med"/>
            </a:ln>
            <a:effectLst/>
          </p:spPr>
        </p:cxnSp>
        <p:grpSp>
          <p:nvGrpSpPr>
            <p:cNvPr id="103" name="Группа 102"/>
            <p:cNvGrpSpPr/>
            <p:nvPr/>
          </p:nvGrpSpPr>
          <p:grpSpPr>
            <a:xfrm>
              <a:off x="1473200" y="4819650"/>
              <a:ext cx="468393" cy="282725"/>
              <a:chOff x="1271507" y="4892525"/>
              <a:chExt cx="468393" cy="282725"/>
            </a:xfrm>
          </p:grpSpPr>
          <p:pic>
            <p:nvPicPr>
              <p:cNvPr id="2109" name="Рисунок 8"/>
              <p:cNvPicPr>
                <a:picLocks noChangeAspect="1" noChangeArrowheads="1"/>
              </p:cNvPicPr>
              <p:nvPr/>
            </p:nvPicPr>
            <p:blipFill>
              <a:blip r:embed="rId27"/>
              <a:srcRect r="55125" b="22433"/>
              <a:stretch>
                <a:fillRect/>
              </a:stretch>
            </p:blipFill>
            <p:spPr bwMode="auto">
              <a:xfrm>
                <a:off x="1271507" y="4892525"/>
                <a:ext cx="246143" cy="149375"/>
              </a:xfrm>
              <a:prstGeom prst="rect">
                <a:avLst/>
              </a:prstGeom>
              <a:noFill/>
              <a:ln w="9525">
                <a:noFill/>
                <a:miter lim="800000"/>
                <a:headEnd/>
                <a:tailEnd/>
              </a:ln>
            </p:spPr>
          </p:pic>
          <p:pic>
            <p:nvPicPr>
              <p:cNvPr id="2106" name="Рисунок 9"/>
              <p:cNvPicPr>
                <a:picLocks noChangeAspect="1" noChangeArrowheads="1"/>
              </p:cNvPicPr>
              <p:nvPr/>
            </p:nvPicPr>
            <p:blipFill>
              <a:blip r:embed="rId28"/>
              <a:srcRect r="55125" b="22433"/>
              <a:stretch>
                <a:fillRect/>
              </a:stretch>
            </p:blipFill>
            <p:spPr bwMode="auto">
              <a:xfrm>
                <a:off x="1384300" y="4953000"/>
                <a:ext cx="246172" cy="149371"/>
              </a:xfrm>
              <a:prstGeom prst="rect">
                <a:avLst/>
              </a:prstGeom>
              <a:noFill/>
              <a:ln w="9525">
                <a:noFill/>
                <a:miter lim="800000"/>
                <a:headEnd/>
                <a:tailEnd/>
              </a:ln>
            </p:spPr>
          </p:pic>
          <p:pic>
            <p:nvPicPr>
              <p:cNvPr id="2110" name="Рисунок 10"/>
              <p:cNvPicPr>
                <a:picLocks noChangeAspect="1" noChangeArrowheads="1"/>
              </p:cNvPicPr>
              <p:nvPr/>
            </p:nvPicPr>
            <p:blipFill>
              <a:blip r:embed="rId29"/>
              <a:srcRect r="55125" b="22433"/>
              <a:stretch>
                <a:fillRect/>
              </a:stretch>
            </p:blipFill>
            <p:spPr bwMode="auto">
              <a:xfrm>
                <a:off x="1493728" y="5025881"/>
                <a:ext cx="246172" cy="149369"/>
              </a:xfrm>
              <a:prstGeom prst="rect">
                <a:avLst/>
              </a:prstGeom>
              <a:noFill/>
              <a:ln w="9525">
                <a:noFill/>
                <a:miter lim="800000"/>
                <a:headEnd/>
                <a:tailEnd/>
              </a:ln>
            </p:spPr>
          </p:pic>
        </p:grpSp>
        <p:grpSp>
          <p:nvGrpSpPr>
            <p:cNvPr id="99" name="Группа 98"/>
            <p:cNvGrpSpPr/>
            <p:nvPr/>
          </p:nvGrpSpPr>
          <p:grpSpPr>
            <a:xfrm>
              <a:off x="317500" y="5130799"/>
              <a:ext cx="400051" cy="106006"/>
              <a:chOff x="317500" y="5130799"/>
              <a:chExt cx="400051" cy="106006"/>
            </a:xfrm>
          </p:grpSpPr>
          <p:sp>
            <p:nvSpPr>
              <p:cNvPr id="97" name="Левая фигурная скобка 96"/>
              <p:cNvSpPr/>
              <p:nvPr/>
            </p:nvSpPr>
            <p:spPr bwMode="auto">
              <a:xfrm rot="16200000">
                <a:off x="494666" y="4953633"/>
                <a:ext cx="45719" cy="400051"/>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smtClean="0">
                  <a:ln>
                    <a:noFill/>
                  </a:ln>
                  <a:solidFill>
                    <a:schemeClr val="tx1"/>
                  </a:solidFill>
                  <a:effectLst/>
                  <a:latin typeface="Times"/>
                </a:endParaRPr>
              </a:p>
            </p:txBody>
          </p:sp>
          <p:sp>
            <p:nvSpPr>
              <p:cNvPr id="98" name="TextBox 97"/>
              <p:cNvSpPr txBox="1"/>
              <p:nvPr/>
            </p:nvSpPr>
            <p:spPr>
              <a:xfrm>
                <a:off x="317500" y="5175250"/>
                <a:ext cx="400050" cy="61555"/>
              </a:xfrm>
              <a:prstGeom prst="rect">
                <a:avLst/>
              </a:prstGeom>
              <a:noFill/>
            </p:spPr>
            <p:txBody>
              <a:bodyPr wrap="square" lIns="0" tIns="0" rIns="0" bIns="0" rtlCol="0">
                <a:spAutoFit/>
              </a:bodyPr>
              <a:lstStyle/>
              <a:p>
                <a:pPr algn="ctr"/>
                <a:r>
                  <a:rPr lang="en-US" sz="400" dirty="0" smtClean="0">
                    <a:latin typeface="+mn-lt"/>
                  </a:rPr>
                  <a:t>task </a:t>
                </a:r>
                <a:r>
                  <a:rPr lang="en-US" sz="400" dirty="0" err="1" smtClean="0">
                    <a:latin typeface="+mn-lt"/>
                  </a:rPr>
                  <a:t>perseption</a:t>
                </a:r>
                <a:endParaRPr lang="ru-RU" sz="400" dirty="0">
                  <a:latin typeface="+mn-lt"/>
                </a:endParaRPr>
              </a:p>
            </p:txBody>
          </p:sp>
        </p:grpSp>
        <p:grpSp>
          <p:nvGrpSpPr>
            <p:cNvPr id="100" name="Группа 99"/>
            <p:cNvGrpSpPr/>
            <p:nvPr/>
          </p:nvGrpSpPr>
          <p:grpSpPr>
            <a:xfrm>
              <a:off x="806450" y="5130800"/>
              <a:ext cx="622300" cy="106006"/>
              <a:chOff x="317500" y="5130799"/>
              <a:chExt cx="400051" cy="106006"/>
            </a:xfrm>
          </p:grpSpPr>
          <p:sp>
            <p:nvSpPr>
              <p:cNvPr id="101" name="Левая фигурная скобка 100"/>
              <p:cNvSpPr/>
              <p:nvPr/>
            </p:nvSpPr>
            <p:spPr bwMode="auto">
              <a:xfrm rot="16200000">
                <a:off x="494666" y="4953633"/>
                <a:ext cx="45719" cy="400051"/>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smtClean="0">
                  <a:ln>
                    <a:noFill/>
                  </a:ln>
                  <a:solidFill>
                    <a:schemeClr val="tx1"/>
                  </a:solidFill>
                  <a:effectLst/>
                  <a:latin typeface="Times"/>
                </a:endParaRPr>
              </a:p>
            </p:txBody>
          </p:sp>
          <p:sp>
            <p:nvSpPr>
              <p:cNvPr id="102" name="TextBox 101"/>
              <p:cNvSpPr txBox="1"/>
              <p:nvPr/>
            </p:nvSpPr>
            <p:spPr>
              <a:xfrm>
                <a:off x="317500" y="5175250"/>
                <a:ext cx="400050" cy="61555"/>
              </a:xfrm>
              <a:prstGeom prst="rect">
                <a:avLst/>
              </a:prstGeom>
              <a:noFill/>
            </p:spPr>
            <p:txBody>
              <a:bodyPr wrap="square" lIns="0" tIns="0" rIns="0" bIns="0" rtlCol="0">
                <a:spAutoFit/>
              </a:bodyPr>
              <a:lstStyle/>
              <a:p>
                <a:pPr algn="ctr"/>
                <a:r>
                  <a:rPr lang="en-US" sz="400" dirty="0" smtClean="0">
                    <a:latin typeface="+mn-lt"/>
                  </a:rPr>
                  <a:t>calculation operations</a:t>
                </a:r>
                <a:endParaRPr lang="ru-RU" sz="400" dirty="0">
                  <a:latin typeface="+mn-lt"/>
                </a:endParaRPr>
              </a:p>
            </p:txBody>
          </p:sp>
        </p:grpSp>
        <p:grpSp>
          <p:nvGrpSpPr>
            <p:cNvPr id="104" name="Группа 103"/>
            <p:cNvGrpSpPr/>
            <p:nvPr/>
          </p:nvGrpSpPr>
          <p:grpSpPr>
            <a:xfrm>
              <a:off x="1473200" y="5130800"/>
              <a:ext cx="444500" cy="106006"/>
              <a:chOff x="317500" y="5130799"/>
              <a:chExt cx="400051" cy="106006"/>
            </a:xfrm>
          </p:grpSpPr>
          <p:sp>
            <p:nvSpPr>
              <p:cNvPr id="105" name="Левая фигурная скобка 104"/>
              <p:cNvSpPr/>
              <p:nvPr/>
            </p:nvSpPr>
            <p:spPr bwMode="auto">
              <a:xfrm rot="16200000">
                <a:off x="494666" y="4953633"/>
                <a:ext cx="45719" cy="400051"/>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smtClean="0">
                  <a:ln>
                    <a:noFill/>
                  </a:ln>
                  <a:solidFill>
                    <a:schemeClr val="tx1"/>
                  </a:solidFill>
                  <a:effectLst/>
                  <a:latin typeface="Times"/>
                </a:endParaRPr>
              </a:p>
            </p:txBody>
          </p:sp>
          <p:sp>
            <p:nvSpPr>
              <p:cNvPr id="106" name="TextBox 105"/>
              <p:cNvSpPr txBox="1"/>
              <p:nvPr/>
            </p:nvSpPr>
            <p:spPr>
              <a:xfrm>
                <a:off x="317500" y="5175250"/>
                <a:ext cx="400050" cy="61555"/>
              </a:xfrm>
              <a:prstGeom prst="rect">
                <a:avLst/>
              </a:prstGeom>
              <a:noFill/>
            </p:spPr>
            <p:txBody>
              <a:bodyPr wrap="square" lIns="0" tIns="0" rIns="0" bIns="0" rtlCol="0">
                <a:spAutoFit/>
              </a:bodyPr>
              <a:lstStyle/>
              <a:p>
                <a:pPr algn="ctr"/>
                <a:r>
                  <a:rPr lang="en-US" sz="400" dirty="0" smtClean="0">
                    <a:latin typeface="+mn-lt"/>
                  </a:rPr>
                  <a:t>answer choice</a:t>
                </a:r>
                <a:endParaRPr lang="ru-RU" sz="400" dirty="0">
                  <a:latin typeface="+mn-lt"/>
                </a:endParaRPr>
              </a:p>
            </p:txBody>
          </p:sp>
        </p:grpSp>
        <p:sp>
          <p:nvSpPr>
            <p:cNvPr id="94" name="Скругленная прямоугольная выноска 93"/>
            <p:cNvSpPr/>
            <p:nvPr/>
          </p:nvSpPr>
          <p:spPr bwMode="auto">
            <a:xfrm>
              <a:off x="2139950" y="4819650"/>
              <a:ext cx="622300" cy="266700"/>
            </a:xfrm>
            <a:prstGeom prst="wedgeRoundRectCallout">
              <a:avLst>
                <a:gd name="adj1" fmla="val -71935"/>
                <a:gd name="adj2" fmla="val 40199"/>
                <a:gd name="adj3" fmla="val 16667"/>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72000" tIns="18000" rIns="0" bIns="1800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600" dirty="0" smtClean="0">
                  <a:solidFill>
                    <a:schemeClr val="tx1"/>
                  </a:solidFill>
                  <a:latin typeface="+mj-lt"/>
                </a:rPr>
                <a:t>m</a:t>
              </a:r>
              <a:r>
                <a:rPr kumimoji="0" lang="en-US" sz="600" b="0" i="0" u="none" strike="noStrike" cap="none" normalizeH="0" baseline="0" dirty="0" smtClean="0">
                  <a:ln>
                    <a:noFill/>
                  </a:ln>
                  <a:solidFill>
                    <a:schemeClr val="tx1"/>
                  </a:solidFill>
                  <a:effectLst/>
                  <a:latin typeface="+mj-lt"/>
                </a:rPr>
                <a:t>ental</a:t>
              </a:r>
              <a:r>
                <a:rPr kumimoji="0" lang="en-US" sz="600" b="0" i="0" u="none" strike="noStrike" cap="none" normalizeH="0" dirty="0" smtClean="0">
                  <a:ln>
                    <a:noFill/>
                  </a:ln>
                  <a:solidFill>
                    <a:schemeClr val="tx1"/>
                  </a:solidFill>
                  <a:effectLst/>
                  <a:latin typeface="+mj-lt"/>
                </a:rPr>
                <a:t> arithmetic</a:t>
              </a:r>
              <a:endParaRPr kumimoji="0" lang="ru-RU" sz="600" b="0" i="0" u="none" strike="noStrike" cap="none" normalizeH="0" baseline="0" dirty="0" smtClean="0">
                <a:ln>
                  <a:noFill/>
                </a:ln>
                <a:solidFill>
                  <a:schemeClr val="tx1"/>
                </a:solidFill>
                <a:effectLst/>
                <a:latin typeface="+mj-lt"/>
              </a:endParaRPr>
            </a:p>
          </p:txBody>
        </p:sp>
        <p:sp>
          <p:nvSpPr>
            <p:cNvPr id="110" name="Text Box 70"/>
            <p:cNvSpPr txBox="1">
              <a:spLocks noChangeArrowheads="1"/>
            </p:cNvSpPr>
            <p:nvPr/>
          </p:nvSpPr>
          <p:spPr bwMode="auto">
            <a:xfrm>
              <a:off x="361950" y="5842000"/>
              <a:ext cx="577850" cy="61555"/>
            </a:xfrm>
            <a:prstGeom prst="rect">
              <a:avLst/>
            </a:prstGeom>
            <a:noFill/>
            <a:ln w="9525">
              <a:noFill/>
              <a:miter lim="800000"/>
              <a:headEnd/>
              <a:tailEnd/>
            </a:ln>
            <a:effectLst/>
          </p:spPr>
          <p:txBody>
            <a:bodyPr wrap="square" lIns="0" tIns="0" rIns="0" bIns="0">
              <a:spAutoFit/>
            </a:bodyPr>
            <a:lstStyle/>
            <a:p>
              <a:r>
                <a:rPr lang="ru-RU" sz="400" dirty="0">
                  <a:latin typeface="+mj-lt"/>
                </a:rPr>
                <a:t>- </a:t>
              </a:r>
              <a:r>
                <a:rPr lang="en-US" sz="400" dirty="0" smtClean="0">
                  <a:latin typeface="+mj-lt"/>
                </a:rPr>
                <a:t>sound click </a:t>
              </a:r>
              <a:r>
                <a:rPr lang="ru-RU" sz="400" dirty="0" smtClean="0">
                  <a:latin typeface="+mj-lt"/>
                </a:rPr>
                <a:t>1 </a:t>
              </a:r>
              <a:r>
                <a:rPr lang="en-US" sz="400" dirty="0" smtClean="0">
                  <a:latin typeface="+mj-lt"/>
                </a:rPr>
                <a:t>ms</a:t>
              </a:r>
              <a:r>
                <a:rPr lang="ru-RU" sz="400" dirty="0" smtClean="0">
                  <a:latin typeface="+mj-lt"/>
                </a:rPr>
                <a:t>, </a:t>
              </a:r>
              <a:r>
                <a:rPr lang="ru-RU" sz="400" dirty="0">
                  <a:latin typeface="+mj-lt"/>
                </a:rPr>
                <a:t>100 </a:t>
              </a:r>
              <a:r>
                <a:rPr lang="en-US" sz="400" dirty="0" smtClean="0">
                  <a:latin typeface="+mj-lt"/>
                </a:rPr>
                <a:t>dB</a:t>
              </a:r>
              <a:endParaRPr lang="ru-RU" sz="400" dirty="0">
                <a:latin typeface="+mj-lt"/>
              </a:endParaRPr>
            </a:p>
          </p:txBody>
        </p:sp>
        <p:grpSp>
          <p:nvGrpSpPr>
            <p:cNvPr id="111" name="Group 66"/>
            <p:cNvGrpSpPr>
              <a:grpSpLocks/>
            </p:cNvGrpSpPr>
            <p:nvPr/>
          </p:nvGrpSpPr>
          <p:grpSpPr bwMode="auto">
            <a:xfrm>
              <a:off x="273050" y="5842000"/>
              <a:ext cx="45719" cy="63500"/>
              <a:chOff x="4109" y="2337"/>
              <a:chExt cx="359" cy="765"/>
            </a:xfrm>
          </p:grpSpPr>
          <p:sp>
            <p:nvSpPr>
              <p:cNvPr id="112" name="Oval 67"/>
              <p:cNvSpPr>
                <a:spLocks noChangeArrowheads="1"/>
              </p:cNvSpPr>
              <p:nvPr/>
            </p:nvSpPr>
            <p:spPr bwMode="auto">
              <a:xfrm>
                <a:off x="4242" y="2614"/>
                <a:ext cx="226" cy="227"/>
              </a:xfrm>
              <a:prstGeom prst="ellipse">
                <a:avLst/>
              </a:prstGeom>
              <a:ln w="3175">
                <a:solidFill>
                  <a:schemeClr val="tx1"/>
                </a:solidFill>
                <a:round/>
                <a:headEnd/>
                <a:tailEnd/>
              </a:ln>
              <a:effectLst/>
            </p:spPr>
            <p:style>
              <a:lnRef idx="0">
                <a:scrgbClr r="0" g="0" b="0"/>
              </a:lnRef>
              <a:fillRef idx="1003">
                <a:schemeClr val="lt1"/>
              </a:fillRef>
              <a:effectRef idx="0">
                <a:scrgbClr r="0" g="0" b="0"/>
              </a:effectRef>
              <a:fontRef idx="major"/>
            </p:style>
            <p:txBody>
              <a:bodyPr wrap="none" anchor="ctr"/>
              <a:lstStyle/>
              <a:p>
                <a:endParaRPr lang="ru-RU" sz="800">
                  <a:latin typeface="+mj-lt"/>
                </a:endParaRPr>
              </a:p>
            </p:txBody>
          </p:sp>
          <p:sp>
            <p:nvSpPr>
              <p:cNvPr id="113" name="AutoShape 68"/>
              <p:cNvSpPr>
                <a:spLocks noChangeArrowheads="1"/>
              </p:cNvSpPr>
              <p:nvPr/>
            </p:nvSpPr>
            <p:spPr bwMode="auto">
              <a:xfrm rot="5400000">
                <a:off x="3838" y="2608"/>
                <a:ext cx="765" cy="223"/>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ln w="3175">
                <a:solidFill>
                  <a:schemeClr val="tx1"/>
                </a:solidFill>
                <a:miter lim="800000"/>
                <a:headEnd/>
                <a:tailEnd/>
              </a:ln>
              <a:effectLst/>
            </p:spPr>
            <p:style>
              <a:lnRef idx="0">
                <a:scrgbClr r="0" g="0" b="0"/>
              </a:lnRef>
              <a:fillRef idx="1003">
                <a:schemeClr val="lt1"/>
              </a:fillRef>
              <a:effectRef idx="0">
                <a:scrgbClr r="0" g="0" b="0"/>
              </a:effectRef>
              <a:fontRef idx="major"/>
            </p:style>
            <p:txBody>
              <a:bodyPr wrap="none" anchor="ctr"/>
              <a:lstStyle/>
              <a:p>
                <a:endParaRPr lang="ru-RU" sz="800">
                  <a:latin typeface="+mj-lt"/>
                </a:endParaRPr>
              </a:p>
            </p:txBody>
          </p:sp>
        </p:grpSp>
        <p:grpSp>
          <p:nvGrpSpPr>
            <p:cNvPr id="124" name="Группа 123"/>
            <p:cNvGrpSpPr/>
            <p:nvPr/>
          </p:nvGrpSpPr>
          <p:grpSpPr>
            <a:xfrm>
              <a:off x="273050" y="5441950"/>
              <a:ext cx="252414" cy="271463"/>
              <a:chOff x="273050" y="5441950"/>
              <a:chExt cx="252414" cy="271463"/>
            </a:xfrm>
          </p:grpSpPr>
          <p:grpSp>
            <p:nvGrpSpPr>
              <p:cNvPr id="117" name="Group 66"/>
              <p:cNvGrpSpPr>
                <a:grpSpLocks/>
              </p:cNvGrpSpPr>
              <p:nvPr/>
            </p:nvGrpSpPr>
            <p:grpSpPr bwMode="auto">
              <a:xfrm>
                <a:off x="273050" y="5441950"/>
                <a:ext cx="88900" cy="133350"/>
                <a:chOff x="4109" y="2337"/>
                <a:chExt cx="359" cy="765"/>
              </a:xfrm>
            </p:grpSpPr>
            <p:sp>
              <p:nvSpPr>
                <p:cNvPr id="118" name="Oval 67"/>
                <p:cNvSpPr>
                  <a:spLocks noChangeArrowheads="1"/>
                </p:cNvSpPr>
                <p:nvPr/>
              </p:nvSpPr>
              <p:spPr bwMode="auto">
                <a:xfrm>
                  <a:off x="4242" y="2614"/>
                  <a:ext cx="226" cy="227"/>
                </a:xfrm>
                <a:prstGeom prst="ellipse">
                  <a:avLst/>
                </a:prstGeom>
                <a:ln w="3175">
                  <a:solidFill>
                    <a:schemeClr val="tx1"/>
                  </a:solidFill>
                  <a:round/>
                  <a:headEnd/>
                  <a:tailEnd/>
                </a:ln>
                <a:effectLst/>
              </p:spPr>
              <p:style>
                <a:lnRef idx="0">
                  <a:scrgbClr r="0" g="0" b="0"/>
                </a:lnRef>
                <a:fillRef idx="1003">
                  <a:schemeClr val="lt1"/>
                </a:fillRef>
                <a:effectRef idx="0">
                  <a:scrgbClr r="0" g="0" b="0"/>
                </a:effectRef>
                <a:fontRef idx="major"/>
              </p:style>
              <p:txBody>
                <a:bodyPr wrap="none" anchor="ctr"/>
                <a:lstStyle/>
                <a:p>
                  <a:endParaRPr lang="ru-RU" sz="800">
                    <a:latin typeface="+mj-lt"/>
                  </a:endParaRPr>
                </a:p>
              </p:txBody>
            </p:sp>
            <p:sp>
              <p:nvSpPr>
                <p:cNvPr id="119" name="AutoShape 68"/>
                <p:cNvSpPr>
                  <a:spLocks noChangeArrowheads="1"/>
                </p:cNvSpPr>
                <p:nvPr/>
              </p:nvSpPr>
              <p:spPr bwMode="auto">
                <a:xfrm rot="5400000">
                  <a:off x="3838" y="2608"/>
                  <a:ext cx="765" cy="223"/>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ln w="3175">
                  <a:solidFill>
                    <a:schemeClr val="tx1"/>
                  </a:solidFill>
                  <a:miter lim="800000"/>
                  <a:headEnd/>
                  <a:tailEnd/>
                </a:ln>
                <a:effectLst/>
              </p:spPr>
              <p:style>
                <a:lnRef idx="0">
                  <a:scrgbClr r="0" g="0" b="0"/>
                </a:lnRef>
                <a:fillRef idx="1003">
                  <a:schemeClr val="lt1"/>
                </a:fillRef>
                <a:effectRef idx="0">
                  <a:scrgbClr r="0" g="0" b="0"/>
                </a:effectRef>
                <a:fontRef idx="major"/>
              </p:style>
              <p:txBody>
                <a:bodyPr wrap="none" anchor="ctr"/>
                <a:lstStyle/>
                <a:p>
                  <a:endParaRPr lang="ru-RU" sz="800">
                    <a:latin typeface="+mj-lt"/>
                  </a:endParaRPr>
                </a:p>
              </p:txBody>
            </p:sp>
          </p:grpSp>
          <p:cxnSp>
            <p:nvCxnSpPr>
              <p:cNvPr id="121" name="Прямая со стрелкой 120"/>
              <p:cNvCxnSpPr>
                <a:cxnSpLocks noChangeAspect="1"/>
              </p:cNvCxnSpPr>
              <p:nvPr/>
            </p:nvCxnSpPr>
            <p:spPr bwMode="auto">
              <a:xfrm rot="5400000">
                <a:off x="250825" y="5641975"/>
                <a:ext cx="133350" cy="1588"/>
              </a:xfrm>
              <a:prstGeom prst="straightConnector1">
                <a:avLst/>
              </a:prstGeom>
              <a:solidFill>
                <a:schemeClr val="accent1"/>
              </a:solidFill>
              <a:ln w="9525" cap="flat" cmpd="sng" algn="ctr">
                <a:solidFill>
                  <a:schemeClr val="tx1"/>
                </a:solidFill>
                <a:prstDash val="solid"/>
                <a:round/>
                <a:headEnd type="none" w="med" len="med"/>
                <a:tailEnd type="arrow" w="sm" len="sm"/>
              </a:ln>
              <a:effectLst/>
            </p:spPr>
          </p:cxnSp>
          <p:sp>
            <p:nvSpPr>
              <p:cNvPr id="123" name="Freeform 41"/>
              <p:cNvSpPr>
                <a:spLocks/>
              </p:cNvSpPr>
              <p:nvPr/>
            </p:nvSpPr>
            <p:spPr bwMode="auto">
              <a:xfrm>
                <a:off x="436564" y="5619750"/>
                <a:ext cx="88900" cy="93663"/>
              </a:xfrm>
              <a:custGeom>
                <a:avLst/>
                <a:gdLst/>
                <a:ahLst/>
                <a:cxnLst>
                  <a:cxn ang="0">
                    <a:pos x="0" y="273"/>
                  </a:cxn>
                  <a:cxn ang="0">
                    <a:pos x="0" y="0"/>
                  </a:cxn>
                  <a:cxn ang="0">
                    <a:pos x="272" y="0"/>
                  </a:cxn>
                  <a:cxn ang="0">
                    <a:pos x="272" y="273"/>
                  </a:cxn>
                </a:cxnLst>
                <a:rect l="0" t="0" r="r" b="b"/>
                <a:pathLst>
                  <a:path w="272" h="273">
                    <a:moveTo>
                      <a:pt x="0" y="273"/>
                    </a:moveTo>
                    <a:lnTo>
                      <a:pt x="0" y="0"/>
                    </a:lnTo>
                    <a:lnTo>
                      <a:pt x="272" y="0"/>
                    </a:lnTo>
                    <a:lnTo>
                      <a:pt x="272" y="273"/>
                    </a:lnTo>
                  </a:path>
                </a:pathLst>
              </a:custGeom>
              <a:solidFill>
                <a:schemeClr val="bg1"/>
              </a:solidFill>
              <a:ln w="12700" cmpd="sng">
                <a:solidFill>
                  <a:schemeClr val="tx1"/>
                </a:solidFill>
                <a:round/>
                <a:headEnd/>
                <a:tailEnd/>
              </a:ln>
              <a:effectLst/>
            </p:spPr>
            <p:txBody>
              <a:bodyPr/>
              <a:lstStyle/>
              <a:p>
                <a:endParaRPr lang="ru-RU">
                  <a:latin typeface="+mj-lt"/>
                </a:endParaRPr>
              </a:p>
            </p:txBody>
          </p:sp>
        </p:grpSp>
        <p:grpSp>
          <p:nvGrpSpPr>
            <p:cNvPr id="138" name="Группа 137"/>
            <p:cNvGrpSpPr/>
            <p:nvPr/>
          </p:nvGrpSpPr>
          <p:grpSpPr>
            <a:xfrm>
              <a:off x="939800" y="5441947"/>
              <a:ext cx="323844" cy="271466"/>
              <a:chOff x="939800" y="5441947"/>
              <a:chExt cx="323844" cy="271466"/>
            </a:xfrm>
          </p:grpSpPr>
          <p:grpSp>
            <p:nvGrpSpPr>
              <p:cNvPr id="126" name="Group 66"/>
              <p:cNvGrpSpPr>
                <a:grpSpLocks/>
              </p:cNvGrpSpPr>
              <p:nvPr/>
            </p:nvGrpSpPr>
            <p:grpSpPr bwMode="auto">
              <a:xfrm>
                <a:off x="939800" y="5441947"/>
                <a:ext cx="88900" cy="133349"/>
                <a:chOff x="4109" y="2337"/>
                <a:chExt cx="359" cy="765"/>
              </a:xfrm>
            </p:grpSpPr>
            <p:sp>
              <p:nvSpPr>
                <p:cNvPr id="129" name="Oval 67"/>
                <p:cNvSpPr>
                  <a:spLocks noChangeArrowheads="1"/>
                </p:cNvSpPr>
                <p:nvPr/>
              </p:nvSpPr>
              <p:spPr bwMode="auto">
                <a:xfrm>
                  <a:off x="4242" y="2614"/>
                  <a:ext cx="226" cy="227"/>
                </a:xfrm>
                <a:prstGeom prst="ellipse">
                  <a:avLst/>
                </a:prstGeom>
                <a:ln w="3175">
                  <a:solidFill>
                    <a:schemeClr val="tx1"/>
                  </a:solidFill>
                  <a:round/>
                  <a:headEnd/>
                  <a:tailEnd/>
                </a:ln>
                <a:effectLst/>
              </p:spPr>
              <p:style>
                <a:lnRef idx="0">
                  <a:scrgbClr r="0" g="0" b="0"/>
                </a:lnRef>
                <a:fillRef idx="1003">
                  <a:schemeClr val="lt1"/>
                </a:fillRef>
                <a:effectRef idx="0">
                  <a:scrgbClr r="0" g="0" b="0"/>
                </a:effectRef>
                <a:fontRef idx="major"/>
              </p:style>
              <p:txBody>
                <a:bodyPr wrap="none" anchor="ctr"/>
                <a:lstStyle/>
                <a:p>
                  <a:endParaRPr lang="ru-RU" sz="800">
                    <a:latin typeface="+mj-lt"/>
                  </a:endParaRPr>
                </a:p>
              </p:txBody>
            </p:sp>
            <p:sp>
              <p:nvSpPr>
                <p:cNvPr id="130" name="AutoShape 68"/>
                <p:cNvSpPr>
                  <a:spLocks noChangeArrowheads="1"/>
                </p:cNvSpPr>
                <p:nvPr/>
              </p:nvSpPr>
              <p:spPr bwMode="auto">
                <a:xfrm rot="5400000">
                  <a:off x="3838" y="2608"/>
                  <a:ext cx="765" cy="223"/>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ln w="3175">
                  <a:solidFill>
                    <a:schemeClr val="tx1"/>
                  </a:solidFill>
                  <a:miter lim="800000"/>
                  <a:headEnd/>
                  <a:tailEnd/>
                </a:ln>
                <a:effectLst/>
              </p:spPr>
              <p:style>
                <a:lnRef idx="0">
                  <a:scrgbClr r="0" g="0" b="0"/>
                </a:lnRef>
                <a:fillRef idx="1003">
                  <a:schemeClr val="lt1"/>
                </a:fillRef>
                <a:effectRef idx="0">
                  <a:scrgbClr r="0" g="0" b="0"/>
                </a:effectRef>
                <a:fontRef idx="major"/>
              </p:style>
              <p:txBody>
                <a:bodyPr wrap="none" anchor="ctr"/>
                <a:lstStyle/>
                <a:p>
                  <a:endParaRPr lang="ru-RU" sz="800">
                    <a:latin typeface="+mj-lt"/>
                  </a:endParaRPr>
                </a:p>
              </p:txBody>
            </p:sp>
          </p:grpSp>
          <p:cxnSp>
            <p:nvCxnSpPr>
              <p:cNvPr id="127" name="Прямая со стрелкой 126"/>
              <p:cNvCxnSpPr>
                <a:cxnSpLocks noChangeAspect="1"/>
              </p:cNvCxnSpPr>
              <p:nvPr/>
            </p:nvCxnSpPr>
            <p:spPr bwMode="auto">
              <a:xfrm rot="5400000">
                <a:off x="917575" y="5641975"/>
                <a:ext cx="133350" cy="1588"/>
              </a:xfrm>
              <a:prstGeom prst="straightConnector1">
                <a:avLst/>
              </a:prstGeom>
              <a:solidFill>
                <a:schemeClr val="accent1"/>
              </a:solidFill>
              <a:ln w="9525" cap="flat" cmpd="sng" algn="ctr">
                <a:solidFill>
                  <a:schemeClr val="tx1"/>
                </a:solidFill>
                <a:prstDash val="solid"/>
                <a:round/>
                <a:headEnd type="none" w="med" len="med"/>
                <a:tailEnd type="arrow" w="sm" len="sm"/>
              </a:ln>
              <a:effectLst/>
            </p:spPr>
          </p:cxnSp>
          <p:sp>
            <p:nvSpPr>
              <p:cNvPr id="128" name="Freeform 41"/>
              <p:cNvSpPr>
                <a:spLocks/>
              </p:cNvSpPr>
              <p:nvPr/>
            </p:nvSpPr>
            <p:spPr bwMode="auto">
              <a:xfrm>
                <a:off x="1174744" y="5619750"/>
                <a:ext cx="88900" cy="93663"/>
              </a:xfrm>
              <a:custGeom>
                <a:avLst/>
                <a:gdLst/>
                <a:ahLst/>
                <a:cxnLst>
                  <a:cxn ang="0">
                    <a:pos x="0" y="273"/>
                  </a:cxn>
                  <a:cxn ang="0">
                    <a:pos x="0" y="0"/>
                  </a:cxn>
                  <a:cxn ang="0">
                    <a:pos x="272" y="0"/>
                  </a:cxn>
                  <a:cxn ang="0">
                    <a:pos x="272" y="273"/>
                  </a:cxn>
                </a:cxnLst>
                <a:rect l="0" t="0" r="r" b="b"/>
                <a:pathLst>
                  <a:path w="272" h="273">
                    <a:moveTo>
                      <a:pt x="0" y="273"/>
                    </a:moveTo>
                    <a:lnTo>
                      <a:pt x="0" y="0"/>
                    </a:lnTo>
                    <a:lnTo>
                      <a:pt x="272" y="0"/>
                    </a:lnTo>
                    <a:lnTo>
                      <a:pt x="272" y="273"/>
                    </a:lnTo>
                  </a:path>
                </a:pathLst>
              </a:custGeom>
              <a:solidFill>
                <a:schemeClr val="bg1"/>
              </a:solidFill>
              <a:ln w="12700" cmpd="sng">
                <a:solidFill>
                  <a:schemeClr val="tx1"/>
                </a:solidFill>
                <a:round/>
                <a:headEnd/>
                <a:tailEnd/>
              </a:ln>
              <a:effectLst/>
            </p:spPr>
            <p:txBody>
              <a:bodyPr/>
              <a:lstStyle/>
              <a:p>
                <a:endParaRPr lang="ru-RU">
                  <a:latin typeface="+mj-lt"/>
                </a:endParaRPr>
              </a:p>
            </p:txBody>
          </p:sp>
        </p:grpSp>
        <p:grpSp>
          <p:nvGrpSpPr>
            <p:cNvPr id="131" name="Группа 130"/>
            <p:cNvGrpSpPr/>
            <p:nvPr/>
          </p:nvGrpSpPr>
          <p:grpSpPr>
            <a:xfrm>
              <a:off x="1562100" y="5441947"/>
              <a:ext cx="283367" cy="271466"/>
              <a:chOff x="273050" y="5441947"/>
              <a:chExt cx="283367" cy="271466"/>
            </a:xfrm>
          </p:grpSpPr>
          <p:grpSp>
            <p:nvGrpSpPr>
              <p:cNvPr id="132" name="Group 66"/>
              <p:cNvGrpSpPr>
                <a:grpSpLocks/>
              </p:cNvGrpSpPr>
              <p:nvPr/>
            </p:nvGrpSpPr>
            <p:grpSpPr bwMode="auto">
              <a:xfrm>
                <a:off x="273050" y="5441947"/>
                <a:ext cx="88900" cy="133349"/>
                <a:chOff x="4109" y="2337"/>
                <a:chExt cx="359" cy="765"/>
              </a:xfrm>
            </p:grpSpPr>
            <p:sp>
              <p:nvSpPr>
                <p:cNvPr id="135" name="Oval 67"/>
                <p:cNvSpPr>
                  <a:spLocks noChangeArrowheads="1"/>
                </p:cNvSpPr>
                <p:nvPr/>
              </p:nvSpPr>
              <p:spPr bwMode="auto">
                <a:xfrm>
                  <a:off x="4242" y="2614"/>
                  <a:ext cx="226" cy="227"/>
                </a:xfrm>
                <a:prstGeom prst="ellipse">
                  <a:avLst/>
                </a:prstGeom>
                <a:ln w="3175">
                  <a:solidFill>
                    <a:schemeClr val="tx1"/>
                  </a:solidFill>
                  <a:round/>
                  <a:headEnd/>
                  <a:tailEnd/>
                </a:ln>
                <a:effectLst/>
              </p:spPr>
              <p:style>
                <a:lnRef idx="0">
                  <a:scrgbClr r="0" g="0" b="0"/>
                </a:lnRef>
                <a:fillRef idx="1003">
                  <a:schemeClr val="lt1"/>
                </a:fillRef>
                <a:effectRef idx="0">
                  <a:scrgbClr r="0" g="0" b="0"/>
                </a:effectRef>
                <a:fontRef idx="major"/>
              </p:style>
              <p:txBody>
                <a:bodyPr wrap="none" anchor="ctr"/>
                <a:lstStyle/>
                <a:p>
                  <a:endParaRPr lang="ru-RU" sz="800">
                    <a:latin typeface="+mj-lt"/>
                  </a:endParaRPr>
                </a:p>
              </p:txBody>
            </p:sp>
            <p:sp>
              <p:nvSpPr>
                <p:cNvPr id="136" name="AutoShape 68"/>
                <p:cNvSpPr>
                  <a:spLocks noChangeArrowheads="1"/>
                </p:cNvSpPr>
                <p:nvPr/>
              </p:nvSpPr>
              <p:spPr bwMode="auto">
                <a:xfrm rot="5400000">
                  <a:off x="3838" y="2608"/>
                  <a:ext cx="765" cy="223"/>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ln w="3175">
                  <a:solidFill>
                    <a:schemeClr val="tx1"/>
                  </a:solidFill>
                  <a:miter lim="800000"/>
                  <a:headEnd/>
                  <a:tailEnd/>
                </a:ln>
                <a:effectLst/>
              </p:spPr>
              <p:style>
                <a:lnRef idx="0">
                  <a:scrgbClr r="0" g="0" b="0"/>
                </a:lnRef>
                <a:fillRef idx="1003">
                  <a:schemeClr val="lt1"/>
                </a:fillRef>
                <a:effectRef idx="0">
                  <a:scrgbClr r="0" g="0" b="0"/>
                </a:effectRef>
                <a:fontRef idx="major"/>
              </p:style>
              <p:txBody>
                <a:bodyPr wrap="none" anchor="ctr"/>
                <a:lstStyle/>
                <a:p>
                  <a:endParaRPr lang="ru-RU" sz="800">
                    <a:latin typeface="+mj-lt"/>
                  </a:endParaRPr>
                </a:p>
              </p:txBody>
            </p:sp>
          </p:grpSp>
          <p:cxnSp>
            <p:nvCxnSpPr>
              <p:cNvPr id="133" name="Прямая со стрелкой 132"/>
              <p:cNvCxnSpPr>
                <a:cxnSpLocks noChangeAspect="1"/>
              </p:cNvCxnSpPr>
              <p:nvPr/>
            </p:nvCxnSpPr>
            <p:spPr bwMode="auto">
              <a:xfrm rot="5400000">
                <a:off x="250825" y="5641975"/>
                <a:ext cx="133350" cy="1588"/>
              </a:xfrm>
              <a:prstGeom prst="straightConnector1">
                <a:avLst/>
              </a:prstGeom>
              <a:solidFill>
                <a:schemeClr val="accent1"/>
              </a:solidFill>
              <a:ln w="9525" cap="flat" cmpd="sng" algn="ctr">
                <a:solidFill>
                  <a:schemeClr val="tx1"/>
                </a:solidFill>
                <a:prstDash val="solid"/>
                <a:round/>
                <a:headEnd type="none" w="med" len="med"/>
                <a:tailEnd type="arrow" w="sm" len="sm"/>
              </a:ln>
              <a:effectLst/>
            </p:spPr>
          </p:cxnSp>
          <p:sp>
            <p:nvSpPr>
              <p:cNvPr id="134" name="Freeform 41"/>
              <p:cNvSpPr>
                <a:spLocks/>
              </p:cNvSpPr>
              <p:nvPr/>
            </p:nvSpPr>
            <p:spPr bwMode="auto">
              <a:xfrm>
                <a:off x="467517" y="5619750"/>
                <a:ext cx="88900" cy="93663"/>
              </a:xfrm>
              <a:custGeom>
                <a:avLst/>
                <a:gdLst/>
                <a:ahLst/>
                <a:cxnLst>
                  <a:cxn ang="0">
                    <a:pos x="0" y="273"/>
                  </a:cxn>
                  <a:cxn ang="0">
                    <a:pos x="0" y="0"/>
                  </a:cxn>
                  <a:cxn ang="0">
                    <a:pos x="272" y="0"/>
                  </a:cxn>
                  <a:cxn ang="0">
                    <a:pos x="272" y="273"/>
                  </a:cxn>
                </a:cxnLst>
                <a:rect l="0" t="0" r="r" b="b"/>
                <a:pathLst>
                  <a:path w="272" h="273">
                    <a:moveTo>
                      <a:pt x="0" y="273"/>
                    </a:moveTo>
                    <a:lnTo>
                      <a:pt x="0" y="0"/>
                    </a:lnTo>
                    <a:lnTo>
                      <a:pt x="272" y="0"/>
                    </a:lnTo>
                    <a:lnTo>
                      <a:pt x="272" y="273"/>
                    </a:lnTo>
                  </a:path>
                </a:pathLst>
              </a:custGeom>
              <a:solidFill>
                <a:schemeClr val="bg1"/>
              </a:solidFill>
              <a:ln w="12700" cmpd="sng">
                <a:solidFill>
                  <a:schemeClr val="tx1"/>
                </a:solidFill>
                <a:round/>
                <a:headEnd/>
                <a:tailEnd/>
              </a:ln>
              <a:effectLst/>
            </p:spPr>
            <p:txBody>
              <a:bodyPr/>
              <a:lstStyle/>
              <a:p>
                <a:endParaRPr lang="ru-RU">
                  <a:latin typeface="+mj-lt"/>
                </a:endParaRPr>
              </a:p>
            </p:txBody>
          </p:sp>
        </p:grpSp>
        <p:sp>
          <p:nvSpPr>
            <p:cNvPr id="137" name="Freeform 41"/>
            <p:cNvSpPr>
              <a:spLocks/>
            </p:cNvSpPr>
            <p:nvPr/>
          </p:nvSpPr>
          <p:spPr bwMode="auto">
            <a:xfrm>
              <a:off x="984250" y="5842000"/>
              <a:ext cx="45719" cy="49213"/>
            </a:xfrm>
            <a:custGeom>
              <a:avLst/>
              <a:gdLst/>
              <a:ahLst/>
              <a:cxnLst>
                <a:cxn ang="0">
                  <a:pos x="0" y="273"/>
                </a:cxn>
                <a:cxn ang="0">
                  <a:pos x="0" y="0"/>
                </a:cxn>
                <a:cxn ang="0">
                  <a:pos x="272" y="0"/>
                </a:cxn>
                <a:cxn ang="0">
                  <a:pos x="272" y="273"/>
                </a:cxn>
              </a:cxnLst>
              <a:rect l="0" t="0" r="r" b="b"/>
              <a:pathLst>
                <a:path w="272" h="273">
                  <a:moveTo>
                    <a:pt x="0" y="273"/>
                  </a:moveTo>
                  <a:lnTo>
                    <a:pt x="0" y="0"/>
                  </a:lnTo>
                  <a:lnTo>
                    <a:pt x="272" y="0"/>
                  </a:lnTo>
                  <a:lnTo>
                    <a:pt x="272" y="273"/>
                  </a:lnTo>
                </a:path>
              </a:pathLst>
            </a:custGeom>
            <a:solidFill>
              <a:schemeClr val="bg1"/>
            </a:solidFill>
            <a:ln w="12700" cmpd="sng">
              <a:solidFill>
                <a:schemeClr val="tx1"/>
              </a:solidFill>
              <a:round/>
              <a:headEnd/>
              <a:tailEnd/>
            </a:ln>
            <a:effectLst/>
          </p:spPr>
          <p:txBody>
            <a:bodyPr/>
            <a:lstStyle/>
            <a:p>
              <a:endParaRPr lang="ru-RU">
                <a:latin typeface="+mj-lt"/>
              </a:endParaRPr>
            </a:p>
          </p:txBody>
        </p:sp>
        <p:sp>
          <p:nvSpPr>
            <p:cNvPr id="139" name="Text Box 70"/>
            <p:cNvSpPr txBox="1">
              <a:spLocks noChangeArrowheads="1"/>
            </p:cNvSpPr>
            <p:nvPr/>
          </p:nvSpPr>
          <p:spPr bwMode="auto">
            <a:xfrm>
              <a:off x="1073150" y="5842000"/>
              <a:ext cx="844550" cy="61555"/>
            </a:xfrm>
            <a:prstGeom prst="rect">
              <a:avLst/>
            </a:prstGeom>
            <a:noFill/>
            <a:ln w="9525">
              <a:noFill/>
              <a:miter lim="800000"/>
              <a:headEnd/>
              <a:tailEnd/>
            </a:ln>
            <a:effectLst/>
          </p:spPr>
          <p:txBody>
            <a:bodyPr wrap="square" lIns="0" tIns="0" rIns="0" bIns="0">
              <a:spAutoFit/>
            </a:bodyPr>
            <a:lstStyle/>
            <a:p>
              <a:r>
                <a:rPr lang="ru-RU" sz="400" dirty="0" smtClean="0">
                  <a:latin typeface="+mj-lt"/>
                </a:rPr>
                <a:t>-</a:t>
              </a:r>
              <a:r>
                <a:rPr lang="en-US" sz="400" dirty="0" smtClean="0">
                  <a:latin typeface="+mj-lt"/>
                </a:rPr>
                <a:t> mouse button press with left hand</a:t>
              </a:r>
              <a:endParaRPr lang="ru-RU" sz="400" dirty="0">
                <a:latin typeface="+mj-lt"/>
              </a:endParaRPr>
            </a:p>
          </p:txBody>
        </p:sp>
        <p:cxnSp>
          <p:nvCxnSpPr>
            <p:cNvPr id="140" name="Прямая соединительная линия 139"/>
            <p:cNvCxnSpPr/>
            <p:nvPr/>
          </p:nvCxnSpPr>
          <p:spPr bwMode="auto">
            <a:xfrm>
              <a:off x="984250" y="5753100"/>
              <a:ext cx="622300" cy="1588"/>
            </a:xfrm>
            <a:prstGeom prst="line">
              <a:avLst/>
            </a:prstGeom>
            <a:solidFill>
              <a:schemeClr val="accent1"/>
            </a:solidFill>
            <a:ln w="3175" cap="flat" cmpd="sng" algn="ctr">
              <a:solidFill>
                <a:schemeClr val="tx1"/>
              </a:solidFill>
              <a:prstDash val="solid"/>
              <a:round/>
              <a:headEnd type="arrow" w="sm" len="sm"/>
              <a:tailEnd type="arrow" w="sm" len="sm"/>
            </a:ln>
            <a:effectLst/>
          </p:spPr>
        </p:cxnSp>
        <p:sp>
          <p:nvSpPr>
            <p:cNvPr id="143" name="Text Box 70"/>
            <p:cNvSpPr txBox="1">
              <a:spLocks noChangeArrowheads="1"/>
            </p:cNvSpPr>
            <p:nvPr/>
          </p:nvSpPr>
          <p:spPr bwMode="auto">
            <a:xfrm>
              <a:off x="1162050" y="5753100"/>
              <a:ext cx="266700" cy="76944"/>
            </a:xfrm>
            <a:prstGeom prst="rect">
              <a:avLst/>
            </a:prstGeom>
            <a:noFill/>
            <a:ln w="9525">
              <a:noFill/>
              <a:miter lim="800000"/>
              <a:headEnd/>
              <a:tailEnd/>
            </a:ln>
            <a:effectLst/>
          </p:spPr>
          <p:txBody>
            <a:bodyPr wrap="square" lIns="0" tIns="0" rIns="0" bIns="0">
              <a:spAutoFit/>
            </a:bodyPr>
            <a:lstStyle/>
            <a:p>
              <a:pPr algn="ctr"/>
              <a:r>
                <a:rPr lang="en-US" sz="500" dirty="0" smtClean="0">
                  <a:latin typeface="+mj-lt"/>
                </a:rPr>
                <a:t>1.6-2.4 s</a:t>
              </a:r>
              <a:endParaRPr lang="ru-RU" sz="500" dirty="0">
                <a:latin typeface="+mj-lt"/>
              </a:endParaRPr>
            </a:p>
          </p:txBody>
        </p:sp>
        <p:cxnSp>
          <p:nvCxnSpPr>
            <p:cNvPr id="145" name="Прямая соединительная линия 144"/>
            <p:cNvCxnSpPr/>
            <p:nvPr/>
          </p:nvCxnSpPr>
          <p:spPr bwMode="auto">
            <a:xfrm rot="5400000" flipH="1" flipV="1">
              <a:off x="1562100" y="5753100"/>
              <a:ext cx="88900" cy="1588"/>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146" name="Прямая соединительная линия 145"/>
            <p:cNvCxnSpPr/>
            <p:nvPr/>
          </p:nvCxnSpPr>
          <p:spPr bwMode="auto">
            <a:xfrm rot="5400000" flipH="1" flipV="1">
              <a:off x="940594" y="5752306"/>
              <a:ext cx="88900" cy="1588"/>
            </a:xfrm>
            <a:prstGeom prst="line">
              <a:avLst/>
            </a:prstGeom>
            <a:solidFill>
              <a:schemeClr val="accent1"/>
            </a:solidFill>
            <a:ln w="3175" cap="flat" cmpd="sng" algn="ctr">
              <a:solidFill>
                <a:schemeClr val="tx1"/>
              </a:solidFill>
              <a:prstDash val="solid"/>
              <a:round/>
              <a:headEnd type="none" w="med" len="med"/>
              <a:tailEnd type="none" w="med" len="med"/>
            </a:ln>
            <a:effectLst/>
          </p:spPr>
        </p:cxnSp>
        <p:sp>
          <p:nvSpPr>
            <p:cNvPr id="147" name="Text Box 70"/>
            <p:cNvSpPr txBox="1">
              <a:spLocks noChangeArrowheads="1"/>
            </p:cNvSpPr>
            <p:nvPr/>
          </p:nvSpPr>
          <p:spPr bwMode="auto">
            <a:xfrm>
              <a:off x="984250" y="4819650"/>
              <a:ext cx="266700" cy="307777"/>
            </a:xfrm>
            <a:prstGeom prst="rect">
              <a:avLst/>
            </a:prstGeom>
            <a:noFill/>
            <a:ln w="9525">
              <a:noFill/>
              <a:miter lim="800000"/>
              <a:headEnd/>
              <a:tailEnd/>
            </a:ln>
            <a:effectLst/>
          </p:spPr>
          <p:txBody>
            <a:bodyPr wrap="square" lIns="0" tIns="0" rIns="0" bIns="0">
              <a:spAutoFit/>
            </a:bodyPr>
            <a:lstStyle/>
            <a:p>
              <a:pPr algn="ctr"/>
              <a:r>
                <a:rPr lang="en-US" sz="2000" b="1" dirty="0" smtClean="0">
                  <a:solidFill>
                    <a:srgbClr val="FF0000"/>
                  </a:solidFill>
                  <a:latin typeface="+mj-lt"/>
                </a:rPr>
                <a:t>?</a:t>
              </a:r>
              <a:endParaRPr lang="ru-RU" sz="2000" b="1" dirty="0">
                <a:solidFill>
                  <a:srgbClr val="FF0000"/>
                </a:solidFill>
                <a:latin typeface="+mj-lt"/>
              </a:endParaRPr>
            </a:p>
          </p:txBody>
        </p:sp>
        <p:sp>
          <p:nvSpPr>
            <p:cNvPr id="95" name="Скругленная прямоугольная выноска 94"/>
            <p:cNvSpPr/>
            <p:nvPr/>
          </p:nvSpPr>
          <p:spPr bwMode="auto">
            <a:xfrm>
              <a:off x="2139950" y="5397500"/>
              <a:ext cx="622300" cy="266700"/>
            </a:xfrm>
            <a:prstGeom prst="wedgeRoundRectCallout">
              <a:avLst>
                <a:gd name="adj1" fmla="val -72667"/>
                <a:gd name="adj2" fmla="val 42616"/>
                <a:gd name="adj3" fmla="val 16667"/>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72000" tIns="18000" rIns="0" bIns="18000" numCol="1" rtlCol="0" anchor="t" anchorCtr="0" compatLnSpc="1">
              <a:prstTxWarp prst="textNoShape">
                <a:avLst/>
              </a:prstTxWarp>
            </a:bodyPr>
            <a:lstStyle/>
            <a:p>
              <a:r>
                <a:rPr lang="en-US" sz="600" dirty="0" smtClean="0">
                  <a:solidFill>
                    <a:schemeClr val="tx1"/>
                  </a:solidFill>
                  <a:latin typeface="+mj-lt"/>
                </a:rPr>
                <a:t>sensory-motor reaction</a:t>
              </a:r>
              <a:endParaRPr lang="ru-RU" sz="600" dirty="0" smtClean="0">
                <a:solidFill>
                  <a:schemeClr val="tx1"/>
                </a:solidFill>
                <a:latin typeface="+mj-lt"/>
              </a:endParaRPr>
            </a:p>
          </p:txBody>
        </p:sp>
      </p:grpSp>
      <p:sp>
        <p:nvSpPr>
          <p:cNvPr id="213" name="Text Box 70"/>
          <p:cNvSpPr txBox="1">
            <a:spLocks noChangeArrowheads="1"/>
          </p:cNvSpPr>
          <p:nvPr/>
        </p:nvSpPr>
        <p:spPr bwMode="auto">
          <a:xfrm>
            <a:off x="4713094" y="5898994"/>
            <a:ext cx="1911350" cy="369332"/>
          </a:xfrm>
          <a:prstGeom prst="rect">
            <a:avLst/>
          </a:prstGeom>
          <a:noFill/>
          <a:ln w="9525">
            <a:noFill/>
            <a:miter lim="800000"/>
            <a:headEnd/>
            <a:tailEnd/>
          </a:ln>
          <a:effectLst/>
        </p:spPr>
        <p:txBody>
          <a:bodyPr wrap="square" lIns="0" tIns="0" rIns="0" bIns="0">
            <a:spAutoFit/>
          </a:bodyPr>
          <a:lstStyle/>
          <a:p>
            <a:r>
              <a:rPr lang="en-US" sz="400" dirty="0" smtClean="0">
                <a:latin typeface="+mj-lt"/>
              </a:rPr>
              <a:t>Ox – individuals marked with initials, </a:t>
            </a:r>
            <a:r>
              <a:rPr lang="en-US" sz="400" dirty="0" err="1" smtClean="0">
                <a:latin typeface="+mj-lt"/>
              </a:rPr>
              <a:t>Oy</a:t>
            </a:r>
            <a:r>
              <a:rPr lang="en-US" sz="400" dirty="0" smtClean="0">
                <a:latin typeface="+mj-lt"/>
              </a:rPr>
              <a:t> – time of being in the experiment. </a:t>
            </a:r>
          </a:p>
          <a:p>
            <a:r>
              <a:rPr lang="en-US" sz="400" dirty="0" smtClean="0">
                <a:latin typeface="+mj-lt"/>
              </a:rPr>
              <a:t>Dark bars – high CT3, gray bars – middle CT2, white bars – low CT1. Dashed bars – non-stable spans, which were mixes of CT1, CT2 &amp; CT3, whose shares are divided with horizontal dashed lines. Arrows above – subjects with poor overall performance &lt; 50%.</a:t>
            </a:r>
          </a:p>
          <a:p>
            <a:r>
              <a:rPr lang="en-US" sz="400" dirty="0" smtClean="0">
                <a:latin typeface="+mj-lt"/>
              </a:rPr>
              <a:t>Decision time of one problem varied from </a:t>
            </a:r>
            <a:r>
              <a:rPr lang="ru-RU" sz="400" dirty="0" smtClean="0">
                <a:latin typeface="+mj-lt"/>
              </a:rPr>
              <a:t>12.7±1.5 </a:t>
            </a:r>
            <a:r>
              <a:rPr lang="en-US" sz="400" dirty="0" smtClean="0">
                <a:latin typeface="+mj-lt"/>
              </a:rPr>
              <a:t>s to</a:t>
            </a:r>
            <a:r>
              <a:rPr lang="ru-RU" sz="400" dirty="0" smtClean="0">
                <a:latin typeface="+mj-lt"/>
              </a:rPr>
              <a:t> 91.4±18.6 </a:t>
            </a:r>
            <a:r>
              <a:rPr lang="en-US" sz="400" dirty="0" smtClean="0">
                <a:latin typeface="+mj-lt"/>
              </a:rPr>
              <a:t>s</a:t>
            </a:r>
            <a:r>
              <a:rPr lang="ru-RU" sz="400" dirty="0" smtClean="0">
                <a:latin typeface="+mj-lt"/>
              </a:rPr>
              <a:t> (</a:t>
            </a:r>
            <a:r>
              <a:rPr lang="en-US" sz="400" dirty="0" smtClean="0">
                <a:latin typeface="+mj-lt"/>
              </a:rPr>
              <a:t>mean</a:t>
            </a:r>
            <a:r>
              <a:rPr lang="ru-RU" sz="400" dirty="0" smtClean="0">
                <a:latin typeface="+mj-lt"/>
              </a:rPr>
              <a:t> - 43.6±1.1 </a:t>
            </a:r>
            <a:r>
              <a:rPr lang="en-US" sz="400" dirty="0" smtClean="0">
                <a:latin typeface="+mj-lt"/>
              </a:rPr>
              <a:t>s).</a:t>
            </a:r>
            <a:r>
              <a:rPr lang="ru-RU" sz="400" dirty="0" smtClean="0">
                <a:latin typeface="+mj-lt"/>
              </a:rPr>
              <a:t> </a:t>
            </a:r>
            <a:endParaRPr lang="en-US" sz="400" dirty="0" smtClean="0">
              <a:latin typeface="+mj-lt"/>
            </a:endParaRPr>
          </a:p>
          <a:p>
            <a:endParaRPr lang="ru-RU" sz="400" dirty="0">
              <a:latin typeface="+mj-lt"/>
            </a:endParaRPr>
          </a:p>
        </p:txBody>
      </p:sp>
      <p:sp>
        <p:nvSpPr>
          <p:cNvPr id="214" name="TextBox 213"/>
          <p:cNvSpPr txBox="1"/>
          <p:nvPr/>
        </p:nvSpPr>
        <p:spPr>
          <a:xfrm>
            <a:off x="4629150" y="4672790"/>
            <a:ext cx="2089150" cy="146860"/>
          </a:xfrm>
          <a:prstGeom prst="rect">
            <a:avLst/>
          </a:prstGeom>
          <a:noFill/>
        </p:spPr>
        <p:txBody>
          <a:bodyPr wrap="square" tIns="36000" bIns="18000" rtlCol="0">
            <a:spAutoFit/>
          </a:bodyPr>
          <a:lstStyle/>
          <a:p>
            <a:r>
              <a:rPr lang="en-US" sz="600" b="1" dirty="0" smtClean="0">
                <a:latin typeface="+mj-lt"/>
              </a:rPr>
              <a:t>Total time of being in the states  with different levels of CT</a:t>
            </a:r>
            <a:endParaRPr lang="ru-RU" sz="600" b="1" dirty="0" smtClean="0">
              <a:latin typeface="+mj-lt"/>
            </a:endParaRPr>
          </a:p>
        </p:txBody>
      </p:sp>
      <p:sp>
        <p:nvSpPr>
          <p:cNvPr id="154" name="Text Box 70"/>
          <p:cNvSpPr txBox="1">
            <a:spLocks noChangeArrowheads="1"/>
          </p:cNvSpPr>
          <p:nvPr/>
        </p:nvSpPr>
        <p:spPr bwMode="auto">
          <a:xfrm>
            <a:off x="2080632" y="6313758"/>
            <a:ext cx="88900" cy="61555"/>
          </a:xfrm>
          <a:prstGeom prst="rect">
            <a:avLst/>
          </a:prstGeom>
          <a:noFill/>
          <a:ln w="9525">
            <a:noFill/>
            <a:miter lim="800000"/>
            <a:headEnd/>
            <a:tailEnd/>
          </a:ln>
          <a:effectLst/>
        </p:spPr>
        <p:txBody>
          <a:bodyPr wrap="square" lIns="0" tIns="0" rIns="0" bIns="0">
            <a:spAutoFit/>
          </a:bodyPr>
          <a:lstStyle/>
          <a:p>
            <a:r>
              <a:rPr lang="en-US" sz="400" dirty="0" smtClean="0">
                <a:solidFill>
                  <a:schemeClr val="bg2">
                    <a:lumMod val="10000"/>
                  </a:schemeClr>
                </a:solidFill>
                <a:latin typeface="+mj-lt"/>
                <a:cs typeface="Arial"/>
              </a:rPr>
              <a:t>s</a:t>
            </a:r>
            <a:endParaRPr lang="ru-RU" sz="400" baseline="30000" dirty="0">
              <a:solidFill>
                <a:schemeClr val="bg2">
                  <a:lumMod val="10000"/>
                </a:schemeClr>
              </a:solidFill>
              <a:latin typeface="+mj-lt"/>
            </a:endParaRPr>
          </a:p>
        </p:txBody>
      </p:sp>
      <p:sp>
        <p:nvSpPr>
          <p:cNvPr id="156" name="Text Box 70"/>
          <p:cNvSpPr txBox="1">
            <a:spLocks noChangeArrowheads="1"/>
          </p:cNvSpPr>
          <p:nvPr/>
        </p:nvSpPr>
        <p:spPr bwMode="auto">
          <a:xfrm>
            <a:off x="226586" y="6418146"/>
            <a:ext cx="1842585" cy="61555"/>
          </a:xfrm>
          <a:prstGeom prst="rect">
            <a:avLst/>
          </a:prstGeom>
          <a:noFill/>
          <a:ln w="9525">
            <a:noFill/>
            <a:miter lim="800000"/>
            <a:headEnd/>
            <a:tailEnd/>
          </a:ln>
          <a:effectLst/>
        </p:spPr>
        <p:txBody>
          <a:bodyPr wrap="square" lIns="0" tIns="0" rIns="0" bIns="0">
            <a:spAutoFit/>
          </a:bodyPr>
          <a:lstStyle/>
          <a:p>
            <a:r>
              <a:rPr lang="en-US" sz="400" dirty="0" smtClean="0">
                <a:latin typeface="+mj-lt"/>
              </a:rPr>
              <a:t> Ox – RT, s, </a:t>
            </a:r>
            <a:r>
              <a:rPr lang="en-US" sz="400" dirty="0" err="1" smtClean="0">
                <a:latin typeface="+mj-lt"/>
              </a:rPr>
              <a:t>Oy</a:t>
            </a:r>
            <a:r>
              <a:rPr lang="en-US" sz="400" dirty="0" smtClean="0">
                <a:latin typeface="+mj-lt"/>
              </a:rPr>
              <a:t> – a share of RT values for a bin. Bin width is 0.025 s.</a:t>
            </a:r>
            <a:endParaRPr lang="ru-RU" sz="400" dirty="0">
              <a:latin typeface="+mj-lt"/>
            </a:endParaRPr>
          </a:p>
        </p:txBody>
      </p:sp>
      <p:grpSp>
        <p:nvGrpSpPr>
          <p:cNvPr id="173" name="Группа 172"/>
          <p:cNvGrpSpPr/>
          <p:nvPr/>
        </p:nvGrpSpPr>
        <p:grpSpPr>
          <a:xfrm>
            <a:off x="4640080" y="4867013"/>
            <a:ext cx="2003569" cy="965101"/>
            <a:chOff x="4640080" y="4867013"/>
            <a:chExt cx="2003569" cy="965101"/>
          </a:xfrm>
        </p:grpSpPr>
        <p:pic>
          <p:nvPicPr>
            <p:cNvPr id="170" name="Рисунок 169"/>
            <p:cNvPicPr>
              <a:picLocks noChangeAspect="1"/>
            </p:cNvPicPr>
            <p:nvPr/>
          </p:nvPicPr>
          <p:blipFill>
            <a:blip r:embed="rId30"/>
            <a:srcRect l="6253" r="7302"/>
            <a:stretch>
              <a:fillRect/>
            </a:stretch>
          </p:blipFill>
          <p:spPr bwMode="auto">
            <a:xfrm>
              <a:off x="4640080" y="4867013"/>
              <a:ext cx="2003569" cy="965101"/>
            </a:xfrm>
            <a:prstGeom prst="rect">
              <a:avLst/>
            </a:prstGeom>
            <a:noFill/>
            <a:ln w="9525">
              <a:noFill/>
              <a:miter lim="800000"/>
              <a:headEnd/>
              <a:tailEnd/>
            </a:ln>
          </p:spPr>
        </p:pic>
        <p:sp>
          <p:nvSpPr>
            <p:cNvPr id="215" name="Text Box 70"/>
            <p:cNvSpPr txBox="1">
              <a:spLocks noChangeArrowheads="1"/>
            </p:cNvSpPr>
            <p:nvPr/>
          </p:nvSpPr>
          <p:spPr bwMode="auto">
            <a:xfrm>
              <a:off x="4656254" y="4869056"/>
              <a:ext cx="49561" cy="61555"/>
            </a:xfrm>
            <a:prstGeom prst="rect">
              <a:avLst/>
            </a:prstGeom>
            <a:noFill/>
            <a:ln w="9525">
              <a:noFill/>
              <a:miter lim="800000"/>
              <a:headEnd/>
              <a:tailEnd/>
            </a:ln>
            <a:effectLst/>
          </p:spPr>
          <p:txBody>
            <a:bodyPr wrap="square" lIns="0" tIns="0" rIns="0" bIns="0">
              <a:spAutoFit/>
            </a:bodyPr>
            <a:lstStyle/>
            <a:p>
              <a:r>
                <a:rPr lang="en-US" sz="400" dirty="0" smtClean="0">
                  <a:solidFill>
                    <a:schemeClr val="bg2">
                      <a:lumMod val="10000"/>
                    </a:schemeClr>
                  </a:solidFill>
                  <a:latin typeface="+mj-lt"/>
                  <a:cs typeface="Arial"/>
                </a:rPr>
                <a:t>s</a:t>
              </a:r>
              <a:endParaRPr lang="ru-RU" sz="400" baseline="30000" dirty="0">
                <a:solidFill>
                  <a:schemeClr val="bg2">
                    <a:lumMod val="10000"/>
                  </a:schemeClr>
                </a:solidFill>
                <a:latin typeface="+mj-lt"/>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Другая 5">
      <a:dk1>
        <a:srgbClr val="623216"/>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3548A"/>
      </a:accent6>
      <a:hlink>
        <a:srgbClr val="C00000"/>
      </a:hlink>
      <a:folHlink>
        <a:srgbClr val="C2A874"/>
      </a:folHlink>
    </a:clrScheme>
    <a:fontScheme name="Стандартная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7512</TotalTime>
  <Words>931</Words>
  <Application>Microsoft PowerPoint</Application>
  <PresentationFormat>Лист A4 (210x297 мм)</PresentationFormat>
  <Paragraphs>82</Paragraphs>
  <Slides>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Blank Presentation</vt:lpstr>
      <vt:lpstr>Слайд 1</vt:lpstr>
    </vt:vector>
  </TitlesOfParts>
  <Company>University of Wales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IOR for aversive stimuli is magnified when emotionally  congruent responses are required Helena J. V. Rutherford &amp; Jane E. Raymond</dc:title>
  <dc:creator>Jane Raymond</dc:creator>
  <cp:lastModifiedBy>Dmitry Sherbina</cp:lastModifiedBy>
  <cp:revision>446</cp:revision>
  <cp:lastPrinted>2006-03-15T11:42:37Z</cp:lastPrinted>
  <dcterms:created xsi:type="dcterms:W3CDTF">2006-02-24T14:07:56Z</dcterms:created>
  <dcterms:modified xsi:type="dcterms:W3CDTF">2008-06-07T11:07:45Z</dcterms:modified>
</cp:coreProperties>
</file>